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1441" r:id="rId5"/>
    <p:sldId id="1440" r:id="rId6"/>
    <p:sldId id="256" r:id="rId7"/>
    <p:sldId id="257" r:id="rId8"/>
    <p:sldId id="1444" r:id="rId9"/>
    <p:sldId id="939" r:id="rId10"/>
    <p:sldId id="940" r:id="rId11"/>
    <p:sldId id="941" r:id="rId12"/>
    <p:sldId id="942" r:id="rId13"/>
    <p:sldId id="943" r:id="rId14"/>
    <p:sldId id="944" r:id="rId15"/>
    <p:sldId id="1442" r:id="rId16"/>
    <p:sldId id="1445" r:id="rId17"/>
    <p:sldId id="1433" r:id="rId18"/>
    <p:sldId id="1434" r:id="rId19"/>
    <p:sldId id="1435" r:id="rId20"/>
    <p:sldId id="1436" r:id="rId21"/>
    <p:sldId id="1437" r:id="rId22"/>
    <p:sldId id="1438" r:id="rId23"/>
    <p:sldId id="1443" r:id="rId24"/>
    <p:sldId id="1439"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CB529-907C-4928-B17F-97AD6585763F}" v="2" dt="2025-03-19T11:49:41.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56977" autoAdjust="0"/>
  </p:normalViewPr>
  <p:slideViewPr>
    <p:cSldViewPr snapToGrid="0" showGuides="1">
      <p:cViewPr varScale="1">
        <p:scale>
          <a:sx n="68" d="100"/>
          <a:sy n="68" d="100"/>
        </p:scale>
        <p:origin x="711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a Lindblom" userId="b1df0975-bb82-487d-a2ed-02375fc2ab18" providerId="ADAL" clId="{0CACB529-907C-4928-B17F-97AD6585763F}"/>
    <pc:docChg chg="custSel addSld delSld modSld">
      <pc:chgData name="Charlotta Lindblom" userId="b1df0975-bb82-487d-a2ed-02375fc2ab18" providerId="ADAL" clId="{0CACB529-907C-4928-B17F-97AD6585763F}" dt="2025-03-19T12:26:24.368" v="467" actId="6549"/>
      <pc:docMkLst>
        <pc:docMk/>
      </pc:docMkLst>
      <pc:sldChg chg="modSp mod modNotesTx">
        <pc:chgData name="Charlotta Lindblom" userId="b1df0975-bb82-487d-a2ed-02375fc2ab18" providerId="ADAL" clId="{0CACB529-907C-4928-B17F-97AD6585763F}" dt="2025-03-19T12:26:24.368" v="467" actId="6549"/>
        <pc:sldMkLst>
          <pc:docMk/>
          <pc:sldMk cId="1935863373" sldId="257"/>
        </pc:sldMkLst>
        <pc:spChg chg="mod">
          <ac:chgData name="Charlotta Lindblom" userId="b1df0975-bb82-487d-a2ed-02375fc2ab18" providerId="ADAL" clId="{0CACB529-907C-4928-B17F-97AD6585763F}" dt="2025-03-19T12:25:00.021" v="399" actId="113"/>
          <ac:spMkLst>
            <pc:docMk/>
            <pc:sldMk cId="1935863373" sldId="257"/>
            <ac:spMk id="3" creationId="{F0694CAD-D6AB-634E-BB57-71322F58124D}"/>
          </ac:spMkLst>
        </pc:spChg>
      </pc:sldChg>
      <pc:sldChg chg="del">
        <pc:chgData name="Charlotta Lindblom" userId="b1df0975-bb82-487d-a2ed-02375fc2ab18" providerId="ADAL" clId="{0CACB529-907C-4928-B17F-97AD6585763F}" dt="2025-03-19T11:46:07.248" v="230" actId="47"/>
        <pc:sldMkLst>
          <pc:docMk/>
          <pc:sldMk cId="2095256955" sldId="938"/>
        </pc:sldMkLst>
      </pc:sldChg>
      <pc:sldChg chg="addSp modSp mod">
        <pc:chgData name="Charlotta Lindblom" userId="b1df0975-bb82-487d-a2ed-02375fc2ab18" providerId="ADAL" clId="{0CACB529-907C-4928-B17F-97AD6585763F}" dt="2025-03-19T11:37:34.304" v="11" actId="14100"/>
        <pc:sldMkLst>
          <pc:docMk/>
          <pc:sldMk cId="3685276511" sldId="941"/>
        </pc:sldMkLst>
        <pc:spChg chg="mod">
          <ac:chgData name="Charlotta Lindblom" userId="b1df0975-bb82-487d-a2ed-02375fc2ab18" providerId="ADAL" clId="{0CACB529-907C-4928-B17F-97AD6585763F}" dt="2025-03-19T11:37:34.304" v="11" actId="14100"/>
          <ac:spMkLst>
            <pc:docMk/>
            <pc:sldMk cId="3685276511" sldId="941"/>
            <ac:spMk id="3" creationId="{9B37B62C-3CC4-9240-1161-F0C9F57762D9}"/>
          </ac:spMkLst>
        </pc:spChg>
        <pc:picChg chg="add mod">
          <ac:chgData name="Charlotta Lindblom" userId="b1df0975-bb82-487d-a2ed-02375fc2ab18" providerId="ADAL" clId="{0CACB529-907C-4928-B17F-97AD6585763F}" dt="2025-03-19T11:37:18.900" v="9" actId="1076"/>
          <ac:picMkLst>
            <pc:docMk/>
            <pc:sldMk cId="3685276511" sldId="941"/>
            <ac:picMk id="5" creationId="{68E8931B-FB26-8470-95A6-444E615BED9F}"/>
          </ac:picMkLst>
        </pc:picChg>
      </pc:sldChg>
      <pc:sldChg chg="del modNotesTx">
        <pc:chgData name="Charlotta Lindblom" userId="b1df0975-bb82-487d-a2ed-02375fc2ab18" providerId="ADAL" clId="{0CACB529-907C-4928-B17F-97AD6585763F}" dt="2025-03-19T11:49:44.877" v="295" actId="47"/>
        <pc:sldMkLst>
          <pc:docMk/>
          <pc:sldMk cId="875071192" sldId="1432"/>
        </pc:sldMkLst>
      </pc:sldChg>
      <pc:sldChg chg="modSp new mod modNotesTx">
        <pc:chgData name="Charlotta Lindblom" userId="b1df0975-bb82-487d-a2ed-02375fc2ab18" providerId="ADAL" clId="{0CACB529-907C-4928-B17F-97AD6585763F}" dt="2025-03-19T11:45:45.661" v="229" actId="20577"/>
        <pc:sldMkLst>
          <pc:docMk/>
          <pc:sldMk cId="842861838" sldId="1444"/>
        </pc:sldMkLst>
        <pc:spChg chg="mod">
          <ac:chgData name="Charlotta Lindblom" userId="b1df0975-bb82-487d-a2ed-02375fc2ab18" providerId="ADAL" clId="{0CACB529-907C-4928-B17F-97AD6585763F}" dt="2025-03-19T11:40:42.449" v="14" actId="255"/>
          <ac:spMkLst>
            <pc:docMk/>
            <pc:sldMk cId="842861838" sldId="1444"/>
            <ac:spMk id="2" creationId="{0690587D-CD0D-FB36-8486-2E0FD0279CCB}"/>
          </ac:spMkLst>
        </pc:spChg>
        <pc:spChg chg="mod">
          <ac:chgData name="Charlotta Lindblom" userId="b1df0975-bb82-487d-a2ed-02375fc2ab18" providerId="ADAL" clId="{0CACB529-907C-4928-B17F-97AD6585763F}" dt="2025-03-19T11:45:45.661" v="229" actId="20577"/>
          <ac:spMkLst>
            <pc:docMk/>
            <pc:sldMk cId="842861838" sldId="1444"/>
            <ac:spMk id="3" creationId="{86CD9DCE-564C-B6E5-BFFC-1EF3C7063D92}"/>
          </ac:spMkLst>
        </pc:spChg>
      </pc:sldChg>
      <pc:sldChg chg="modSp new mod modNotesTx">
        <pc:chgData name="Charlotta Lindblom" userId="b1df0975-bb82-487d-a2ed-02375fc2ab18" providerId="ADAL" clId="{0CACB529-907C-4928-B17F-97AD6585763F}" dt="2025-03-19T11:49:17.311" v="294"/>
        <pc:sldMkLst>
          <pc:docMk/>
          <pc:sldMk cId="1329927484" sldId="1445"/>
        </pc:sldMkLst>
        <pc:spChg chg="mod">
          <ac:chgData name="Charlotta Lindblom" userId="b1df0975-bb82-487d-a2ed-02375fc2ab18" providerId="ADAL" clId="{0CACB529-907C-4928-B17F-97AD6585763F}" dt="2025-03-19T11:48:06.535" v="288" actId="255"/>
          <ac:spMkLst>
            <pc:docMk/>
            <pc:sldMk cId="1329927484" sldId="1445"/>
            <ac:spMk id="2" creationId="{6EC1DECC-577A-E2AA-5D3A-4230F63F3739}"/>
          </ac:spMkLst>
        </pc:spChg>
        <pc:spChg chg="mod">
          <ac:chgData name="Charlotta Lindblom" userId="b1df0975-bb82-487d-a2ed-02375fc2ab18" providerId="ADAL" clId="{0CACB529-907C-4928-B17F-97AD6585763F}" dt="2025-03-19T11:47:49.491" v="286" actId="255"/>
          <ac:spMkLst>
            <pc:docMk/>
            <pc:sldMk cId="1329927484" sldId="1445"/>
            <ac:spMk id="3" creationId="{52354CEF-8CAD-D1AC-5C72-C97D6F890236}"/>
          </ac:spMkLst>
        </pc:spChg>
      </pc:sldChg>
      <pc:sldMasterChg chg="delSldLayout">
        <pc:chgData name="Charlotta Lindblom" userId="b1df0975-bb82-487d-a2ed-02375fc2ab18" providerId="ADAL" clId="{0CACB529-907C-4928-B17F-97AD6585763F}" dt="2025-03-19T11:49:44.877" v="295" actId="47"/>
        <pc:sldMasterMkLst>
          <pc:docMk/>
          <pc:sldMasterMk cId="1504784151" sldId="2147483648"/>
        </pc:sldMasterMkLst>
        <pc:sldLayoutChg chg="del">
          <pc:chgData name="Charlotta Lindblom" userId="b1df0975-bb82-487d-a2ed-02375fc2ab18" providerId="ADAL" clId="{0CACB529-907C-4928-B17F-97AD6585763F}" dt="2025-03-19T11:49:44.877" v="295" actId="47"/>
          <pc:sldLayoutMkLst>
            <pc:docMk/>
            <pc:sldMasterMk cId="1504784151" sldId="2147483648"/>
            <pc:sldLayoutMk cId="3943683964"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FD21B-6EAE-43A2-AD27-41CF3F4164B2}" type="datetimeFigureOut">
              <a:rPr lang="sv-SE" smtClean="0"/>
              <a:t>2025-03-19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0B929-D4D6-4F0B-85C8-01990A3FCF16}" type="slidenum">
              <a:rPr lang="sv-SE" smtClean="0"/>
              <a:t>‹#›</a:t>
            </a:fld>
            <a:endParaRPr lang="sv-SE"/>
          </a:p>
        </p:txBody>
      </p:sp>
    </p:spTree>
    <p:extLst>
      <p:ext uri="{BB962C8B-B14F-4D97-AF65-F5344CB8AC3E}">
        <p14:creationId xmlns:p14="http://schemas.microsoft.com/office/powerpoint/2010/main" val="71947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Vad är det som idrottaren, tränaren och annan stödpersonal måste känna till?</a:t>
            </a:r>
          </a:p>
          <a:p>
            <a:endParaRPr lang="sv-SE" dirty="0"/>
          </a:p>
          <a:p>
            <a:pPr marL="171450" indent="-171450">
              <a:buFont typeface="Arial"/>
              <a:buChar char="•"/>
            </a:pPr>
            <a:r>
              <a:rPr lang="sv-SE" dirty="0"/>
              <a:t>Att det finns dopingregler, förstå att de omfattas av reglerna och att de har ett strikt ansvar att följa dem. En idrottare har ett strikt ansvar för vad som finns i kroppen vid en dopingkontroll. </a:t>
            </a:r>
            <a:br>
              <a:rPr lang="sv-SE" dirty="0">
                <a:cs typeface="+mn-lt"/>
              </a:rPr>
            </a:br>
            <a:endParaRPr lang="sv-SE" dirty="0">
              <a:cs typeface="Calibri"/>
            </a:endParaRPr>
          </a:p>
          <a:p>
            <a:pPr marL="171450" indent="-171450">
              <a:buFont typeface="Arial"/>
              <a:buChar char="•"/>
            </a:pPr>
            <a:r>
              <a:rPr lang="sv-SE" dirty="0"/>
              <a:t>Vad det är som är förbjudet, alltså vad de 11 dopingförseelserna innebär. Och vad som gäller vid avstängning, så att man inte bryter mot avstängningsreglerna. </a:t>
            </a:r>
            <a:br>
              <a:rPr lang="sv-SE" dirty="0">
                <a:cs typeface="+mn-lt"/>
              </a:rPr>
            </a:br>
            <a:endParaRPr lang="sv-SE" dirty="0">
              <a:cs typeface="Calibri"/>
            </a:endParaRPr>
          </a:p>
          <a:p>
            <a:pPr marL="171450" indent="-171450">
              <a:buFont typeface="Arial"/>
              <a:buChar char="•"/>
            </a:pPr>
            <a:r>
              <a:rPr lang="sv-SE" dirty="0"/>
              <a:t>Att det finns en Dopinglista, som listar vilka substanser och metoder som är förbjuda. Att listan uppdateras årligen och att vissa är förbjudna enbart inom tävling (spår får inte finnas kvar i kroppen) och att vissa alltid är förbjudna. </a:t>
            </a:r>
            <a:br>
              <a:rPr lang="sv-SE" dirty="0">
                <a:cs typeface="+mn-lt"/>
              </a:rPr>
            </a:br>
            <a:endParaRPr lang="sv-SE" dirty="0">
              <a:cs typeface="Calibri"/>
            </a:endParaRPr>
          </a:p>
          <a:p>
            <a:pPr marL="171450" indent="-171450">
              <a:buFont typeface="Arial"/>
              <a:buChar char="•"/>
            </a:pPr>
            <a:r>
              <a:rPr lang="sv-SE" dirty="0"/>
              <a:t>Att vissa läkemedel kan vara förbjudna och att man kan kolla upp det i Antidoping Sveriges sökverktyg Läkemedelssök.</a:t>
            </a:r>
            <a:br>
              <a:rPr lang="sv-SE" dirty="0">
                <a:cs typeface="+mn-lt"/>
              </a:rPr>
            </a:br>
            <a:endParaRPr lang="sv-SE" dirty="0">
              <a:cs typeface="Calibri"/>
            </a:endParaRPr>
          </a:p>
          <a:p>
            <a:pPr marL="171450" indent="-171450">
              <a:buFont typeface="Arial"/>
              <a:buChar char="•"/>
            </a:pPr>
            <a:r>
              <a:rPr lang="sv-SE" dirty="0"/>
              <a:t>Att man som idrottare ska berätta för sin läkare om att man omfattas av reglerna och ska därför använda tillåtna läkemedel om möjligt. </a:t>
            </a:r>
            <a:br>
              <a:rPr lang="sv-SE" dirty="0">
                <a:cs typeface="+mn-lt"/>
              </a:rPr>
            </a:br>
            <a:endParaRPr lang="sv-SE" dirty="0">
              <a:cs typeface="Calibri"/>
            </a:endParaRPr>
          </a:p>
          <a:p>
            <a:pPr marL="171450" indent="-171450">
              <a:buFont typeface="Arial"/>
              <a:buChar char="•"/>
            </a:pPr>
            <a:r>
              <a:rPr lang="sv-SE" dirty="0"/>
              <a:t>Det finns möjlighet att söka medicinsk dispens, men att det finns regler som måste följas och att man måste vara ute i god tid.</a:t>
            </a:r>
            <a:endParaRPr lang="sv-SE" dirty="0">
              <a:cs typeface="Calibri" panose="020F0502020204030204"/>
            </a:endParaRPr>
          </a:p>
          <a:p>
            <a:endParaRPr lang="sv-SE" dirty="0">
              <a:cs typeface="Calibri" panose="020F0502020204030204"/>
            </a:endParaRPr>
          </a:p>
          <a:p>
            <a:pPr marL="171450" indent="-171450">
              <a:buFont typeface="Arial"/>
              <a:buChar char="•"/>
            </a:pPr>
            <a:r>
              <a:rPr lang="sv-SE" dirty="0"/>
              <a:t>Vid en dopingkontroll så har idrottaren både rättigheter och skyldigheter, vilka man måste ha koll på. </a:t>
            </a:r>
            <a:br>
              <a:rPr lang="sv-SE" dirty="0">
                <a:cs typeface="+mn-lt"/>
              </a:rPr>
            </a:br>
            <a:endParaRPr lang="sv-SE" dirty="0"/>
          </a:p>
          <a:p>
            <a:pPr marL="171450" indent="-171450">
              <a:buFont typeface="Arial"/>
              <a:buChar char="•"/>
            </a:pPr>
            <a:r>
              <a:rPr lang="sv-SE" dirty="0"/>
              <a:t>Även ledare och annan stödpersonal måste medverka till att dopingkontrollen kan genomföras och följa dopingkontrollfunktionärens anvisningar. </a:t>
            </a:r>
            <a:br>
              <a:rPr lang="sv-SE" dirty="0">
                <a:cs typeface="+mn-lt"/>
              </a:rPr>
            </a:br>
            <a:endParaRPr lang="sv-SE" dirty="0">
              <a:cs typeface="Calibri"/>
            </a:endParaRPr>
          </a:p>
          <a:p>
            <a:pPr marL="171450" indent="-171450">
              <a:buFont typeface="Arial"/>
              <a:buChar char="•"/>
            </a:pPr>
            <a:r>
              <a:rPr lang="sv-SE" dirty="0"/>
              <a:t>Vilka hälsokonsekvenser olika former av doping innebär. </a:t>
            </a:r>
            <a:br>
              <a:rPr lang="sv-SE" dirty="0">
                <a:cs typeface="+mn-lt"/>
              </a:rPr>
            </a:br>
            <a:endParaRPr lang="sv-SE" dirty="0">
              <a:cs typeface="Calibri"/>
            </a:endParaRPr>
          </a:p>
          <a:p>
            <a:pPr marL="171450" indent="-171450">
              <a:buFont typeface="Arial"/>
              <a:buChar char="•"/>
            </a:pPr>
            <a:r>
              <a:rPr lang="sv-SE" dirty="0"/>
              <a:t>Vart de kan vända sig om de misstänker doping. </a:t>
            </a:r>
            <a:endParaRPr lang="sv-SE" dirty="0">
              <a:cs typeface="Calibri"/>
            </a:endParaRPr>
          </a:p>
          <a:p>
            <a:endParaRPr lang="sv-SE" dirty="0"/>
          </a:p>
          <a:p>
            <a:r>
              <a:rPr lang="sv-SE" dirty="0"/>
              <a:t>Alla dessa punkter återfinns i Antidoping Sveriges utbildningar och följer </a:t>
            </a:r>
            <a:r>
              <a:rPr lang="sv-SE" dirty="0" err="1"/>
              <a:t>WADA:s</a:t>
            </a:r>
            <a:r>
              <a:rPr lang="sv-SE" dirty="0"/>
              <a:t> internationella utbildningsstandard. </a:t>
            </a:r>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3</a:t>
            </a:fld>
            <a:endParaRPr lang="sv-SE"/>
          </a:p>
        </p:txBody>
      </p:sp>
    </p:spTree>
    <p:extLst>
      <p:ext uri="{BB962C8B-B14F-4D97-AF65-F5344CB8AC3E}">
        <p14:creationId xmlns:p14="http://schemas.microsoft.com/office/powerpoint/2010/main" val="271353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Följande kan både SF och RF-SISU distrikt använda sig av för att marknadsföra Vaccinera Klubben. </a:t>
            </a:r>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12</a:t>
            </a:fld>
            <a:endParaRPr lang="sv-SE"/>
          </a:p>
        </p:txBody>
      </p:sp>
    </p:spTree>
    <p:extLst>
      <p:ext uri="{BB962C8B-B14F-4D97-AF65-F5344CB8AC3E}">
        <p14:creationId xmlns:p14="http://schemas.microsoft.com/office/powerpoint/2010/main" val="287414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ni vill kan ni bädda in filmen i er presentation med denna inbäddningskod: </a:t>
            </a:r>
          </a:p>
          <a:p>
            <a:r>
              <a:rPr lang="sv-SE" dirty="0"/>
              <a:t>&lt;</a:t>
            </a:r>
            <a:r>
              <a:rPr lang="sv-SE" dirty="0" err="1"/>
              <a:t>iframe</a:t>
            </a:r>
            <a:r>
              <a:rPr lang="sv-SE" dirty="0"/>
              <a:t> </a:t>
            </a:r>
            <a:r>
              <a:rPr lang="sv-SE" dirty="0" err="1"/>
              <a:t>width</a:t>
            </a:r>
            <a:r>
              <a:rPr lang="sv-SE" dirty="0"/>
              <a:t>="560" </a:t>
            </a:r>
            <a:r>
              <a:rPr lang="sv-SE" dirty="0" err="1"/>
              <a:t>height</a:t>
            </a:r>
            <a:r>
              <a:rPr lang="sv-SE" dirty="0"/>
              <a:t>="315" </a:t>
            </a:r>
            <a:r>
              <a:rPr lang="sv-SE" dirty="0" err="1"/>
              <a:t>src</a:t>
            </a:r>
            <a:r>
              <a:rPr lang="sv-SE" dirty="0"/>
              <a:t>="https://www.youtube.com/embed/IcVi2_buJ3s?si=ZrdePBLM-saKJ4xu" </a:t>
            </a:r>
            <a:r>
              <a:rPr lang="sv-SE" dirty="0" err="1"/>
              <a:t>title</a:t>
            </a:r>
            <a:r>
              <a:rPr lang="sv-SE" dirty="0"/>
              <a:t>="YouTube video </a:t>
            </a:r>
            <a:r>
              <a:rPr lang="sv-SE" dirty="0" err="1"/>
              <a:t>player</a:t>
            </a:r>
            <a:r>
              <a:rPr lang="sv-SE" dirty="0"/>
              <a:t>" </a:t>
            </a:r>
            <a:r>
              <a:rPr lang="sv-SE" dirty="0" err="1"/>
              <a:t>frameborder</a:t>
            </a:r>
            <a:r>
              <a:rPr lang="sv-SE" dirty="0"/>
              <a:t>="0" </a:t>
            </a:r>
            <a:r>
              <a:rPr lang="sv-SE" dirty="0" err="1"/>
              <a:t>allow</a:t>
            </a:r>
            <a:r>
              <a:rPr lang="sv-SE" dirty="0"/>
              <a:t>="accelerometer; </a:t>
            </a:r>
            <a:r>
              <a:rPr lang="sv-SE" dirty="0" err="1"/>
              <a:t>autoplay</a:t>
            </a:r>
            <a:r>
              <a:rPr lang="sv-SE" dirty="0"/>
              <a:t>; clipboard-</a:t>
            </a:r>
            <a:r>
              <a:rPr lang="sv-SE" dirty="0" err="1"/>
              <a:t>write</a:t>
            </a:r>
            <a:r>
              <a:rPr lang="sv-SE" dirty="0"/>
              <a:t>; </a:t>
            </a:r>
            <a:r>
              <a:rPr lang="sv-SE" dirty="0" err="1"/>
              <a:t>encrypted</a:t>
            </a:r>
            <a:r>
              <a:rPr lang="sv-SE" dirty="0"/>
              <a:t>-media; </a:t>
            </a:r>
            <a:r>
              <a:rPr lang="sv-SE" dirty="0" err="1"/>
              <a:t>gyroscope</a:t>
            </a:r>
            <a:r>
              <a:rPr lang="sv-SE" dirty="0"/>
              <a:t>; </a:t>
            </a:r>
            <a:r>
              <a:rPr lang="sv-SE" dirty="0" err="1"/>
              <a:t>picture</a:t>
            </a:r>
            <a:r>
              <a:rPr lang="sv-SE" dirty="0"/>
              <a:t>-in-</a:t>
            </a:r>
            <a:r>
              <a:rPr lang="sv-SE" dirty="0" err="1"/>
              <a:t>picture</a:t>
            </a:r>
            <a:r>
              <a:rPr lang="sv-SE" dirty="0"/>
              <a:t>; web-</a:t>
            </a:r>
            <a:r>
              <a:rPr lang="sv-SE" dirty="0" err="1"/>
              <a:t>share</a:t>
            </a:r>
            <a:r>
              <a:rPr lang="sv-SE" dirty="0"/>
              <a:t>" </a:t>
            </a:r>
            <a:r>
              <a:rPr lang="sv-SE" dirty="0" err="1"/>
              <a:t>referrerpolicy</a:t>
            </a:r>
            <a:r>
              <a:rPr lang="sv-SE" dirty="0"/>
              <a:t>="</a:t>
            </a:r>
            <a:r>
              <a:rPr lang="sv-SE" dirty="0" err="1"/>
              <a:t>strict</a:t>
            </a:r>
            <a:r>
              <a:rPr lang="sv-SE" dirty="0"/>
              <a:t>-</a:t>
            </a:r>
            <a:r>
              <a:rPr lang="sv-SE" dirty="0" err="1"/>
              <a:t>origin</a:t>
            </a:r>
            <a:r>
              <a:rPr lang="sv-SE" dirty="0"/>
              <a:t>-</a:t>
            </a:r>
            <a:r>
              <a:rPr lang="sv-SE" dirty="0" err="1"/>
              <a:t>when</a:t>
            </a:r>
            <a:r>
              <a:rPr lang="sv-SE" dirty="0"/>
              <a:t>-cross-</a:t>
            </a:r>
            <a:r>
              <a:rPr lang="sv-SE" dirty="0" err="1"/>
              <a:t>origin</a:t>
            </a:r>
            <a:r>
              <a:rPr lang="sv-SE" dirty="0"/>
              <a:t>" </a:t>
            </a:r>
            <a:r>
              <a:rPr lang="sv-SE" dirty="0" err="1"/>
              <a:t>allowfullscreen</a:t>
            </a:r>
            <a:r>
              <a:rPr lang="sv-SE" dirty="0"/>
              <a:t>&gt;&lt;/</a:t>
            </a:r>
            <a:r>
              <a:rPr lang="sv-SE" dirty="0" err="1"/>
              <a:t>iframe</a:t>
            </a:r>
            <a:r>
              <a:rPr lang="sv-SE" dirty="0"/>
              <a:t>&gt;</a:t>
            </a:r>
          </a:p>
        </p:txBody>
      </p:sp>
      <p:sp>
        <p:nvSpPr>
          <p:cNvPr id="4" name="Platshållare för bildnummer 3"/>
          <p:cNvSpPr>
            <a:spLocks noGrp="1"/>
          </p:cNvSpPr>
          <p:nvPr>
            <p:ph type="sldNum" sz="quarter" idx="5"/>
          </p:nvPr>
        </p:nvSpPr>
        <p:spPr/>
        <p:txBody>
          <a:bodyPr/>
          <a:lstStyle/>
          <a:p>
            <a:fld id="{9390B929-D4D6-4F0B-85C8-01990A3FCF16}" type="slidenum">
              <a:rPr lang="sv-SE" smtClean="0"/>
              <a:t>13</a:t>
            </a:fld>
            <a:endParaRPr lang="sv-SE"/>
          </a:p>
        </p:txBody>
      </p:sp>
    </p:spTree>
    <p:extLst>
      <p:ext uri="{BB962C8B-B14F-4D97-AF65-F5344CB8AC3E}">
        <p14:creationId xmlns:p14="http://schemas.microsoft.com/office/powerpoint/2010/main" val="18024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Ren vinnare är en e-utbildning som Antidoping Sverige tagit fram. Den tar ca 30 min att göra och täcker in sju olika områden (se bild). Varje avsnitt består av videoklipp, övningar och fakta och efter varje avsnitt får man en sammanfattning mejlad till sig. Efter avklarad utbildning får man ett digitalt diplom.</a:t>
            </a:r>
          </a:p>
          <a:p>
            <a:r>
              <a:rPr lang="sv-SE" dirty="0"/>
              <a:t>Efter avklarad utbildning har man möjlighet att göra ett kunskapstest, som man med fördel kan göra en gång per år för att repetera sina kunskaper. Frågorna slumpas fram. </a:t>
            </a:r>
            <a:r>
              <a:rPr lang="sv-SE" dirty="0">
                <a:cs typeface="Calibri"/>
              </a:rPr>
              <a:t>Genom avklarat kunskapstest får man uppdaterat datum på sitt diplom.</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Informera om vad ni som SF rekommenderar/ställer krav när det kommer till Ren vinnare. </a:t>
            </a:r>
          </a:p>
          <a:p>
            <a:endParaRPr lang="sv-SE" dirty="0"/>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14</a:t>
            </a:fld>
            <a:endParaRPr lang="sv-SE"/>
          </a:p>
        </p:txBody>
      </p:sp>
    </p:spTree>
    <p:extLst>
      <p:ext uri="{BB962C8B-B14F-4D97-AF65-F5344CB8AC3E}">
        <p14:creationId xmlns:p14="http://schemas.microsoft.com/office/powerpoint/2010/main" val="168165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Sammanfattning mejlas efter varje avklarad modul. </a:t>
            </a:r>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15</a:t>
            </a:fld>
            <a:endParaRPr lang="sv-SE"/>
          </a:p>
        </p:txBody>
      </p:sp>
    </p:spTree>
    <p:extLst>
      <p:ext uri="{BB962C8B-B14F-4D97-AF65-F5344CB8AC3E}">
        <p14:creationId xmlns:p14="http://schemas.microsoft.com/office/powerpoint/2010/main" val="1665066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Diplom mejlas efter avklarad utbildning och därefter efter avklarat kunskapstest. </a:t>
            </a:r>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16</a:t>
            </a:fld>
            <a:endParaRPr lang="sv-SE"/>
          </a:p>
        </p:txBody>
      </p:sp>
    </p:spTree>
    <p:extLst>
      <p:ext uri="{BB962C8B-B14F-4D97-AF65-F5344CB8AC3E}">
        <p14:creationId xmlns:p14="http://schemas.microsoft.com/office/powerpoint/2010/main" val="374717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Följande kan både SF, </a:t>
            </a:r>
            <a:r>
              <a:rPr lang="sv-SE"/>
              <a:t>RF-SISU distrikt och </a:t>
            </a:r>
            <a:r>
              <a:rPr lang="sv-SE" dirty="0"/>
              <a:t>föreningar som har vaccinerat sig mot doping använda sig av för att marknadsföra Ren vinnare. </a:t>
            </a:r>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17</a:t>
            </a:fld>
            <a:endParaRPr lang="sv-SE"/>
          </a:p>
        </p:txBody>
      </p:sp>
    </p:spTree>
    <p:extLst>
      <p:ext uri="{BB962C8B-B14F-4D97-AF65-F5344CB8AC3E}">
        <p14:creationId xmlns:p14="http://schemas.microsoft.com/office/powerpoint/2010/main" val="1405297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dirty="0"/>
              <a:t>Antidopingsnack är en handledning för tränare/ledare för att prata antidoping med sina aktiva.</a:t>
            </a:r>
          </a:p>
          <a:p>
            <a:pPr marL="171450" indent="-171450">
              <a:buFontTx/>
              <a:buChar char="-"/>
            </a:pPr>
            <a:endParaRPr lang="sv-SE" dirty="0"/>
          </a:p>
          <a:p>
            <a:pPr marL="0" indent="0">
              <a:buFontTx/>
              <a:buNone/>
            </a:pPr>
            <a:r>
              <a:rPr lang="sv-SE" dirty="0"/>
              <a:t>Antidopingsnack är ett komplement till Ren vinnare, och är mer djupgående om man gör alla övningar som finns till de 6 avsnitt som diskuteras. T ex övningar att </a:t>
            </a:r>
          </a:p>
          <a:p>
            <a:pPr marL="628650" lvl="1" indent="-171450">
              <a:buFontTx/>
              <a:buChar char="-"/>
            </a:pPr>
            <a:r>
              <a:rPr lang="sv-SE" dirty="0"/>
              <a:t>gå in på dopinglistan och studera hur den är indelad</a:t>
            </a:r>
          </a:p>
          <a:p>
            <a:pPr marL="628650" lvl="1" indent="-171450">
              <a:buFontTx/>
              <a:buChar char="-"/>
            </a:pPr>
            <a:r>
              <a:rPr lang="sv-SE" dirty="0"/>
              <a:t>gå in på Läkemedelssök och testa att söka på läkemedel</a:t>
            </a:r>
          </a:p>
          <a:p>
            <a:pPr marL="628650" lvl="1" indent="-171450">
              <a:buFontTx/>
              <a:buChar char="-"/>
            </a:pPr>
            <a:r>
              <a:rPr lang="sv-SE" dirty="0"/>
              <a:t>gå in på hemsidan och läsa mer om riskerna med kosttillskott</a:t>
            </a:r>
          </a:p>
          <a:p>
            <a:pPr marL="628650" lvl="1" indent="-171450">
              <a:buFontTx/>
              <a:buChar char="-"/>
            </a:pPr>
            <a:r>
              <a:rPr lang="sv-SE" dirty="0"/>
              <a:t>läsa foldern och se filmen om hur en dopingkontroll går till </a:t>
            </a:r>
          </a:p>
          <a:p>
            <a:pPr marL="628650" lvl="1" indent="-171450">
              <a:buFontTx/>
              <a:buChar char="-"/>
            </a:pPr>
            <a:endParaRPr lang="sv-SE" dirty="0"/>
          </a:p>
          <a:p>
            <a:pPr marL="0" lvl="0" indent="0">
              <a:buFontTx/>
              <a:buNone/>
            </a:pPr>
            <a:r>
              <a:rPr lang="sv-SE" dirty="0"/>
              <a:t>Materialet kommer uppdateras våren 2025.</a:t>
            </a:r>
          </a:p>
          <a:p>
            <a:pPr marL="0" indent="0">
              <a:buFontTx/>
              <a:buNone/>
            </a:pPr>
            <a:endParaRPr lang="sv-SE" dirty="0"/>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18</a:t>
            </a:fld>
            <a:endParaRPr lang="sv-SE"/>
          </a:p>
        </p:txBody>
      </p:sp>
    </p:spTree>
    <p:extLst>
      <p:ext uri="{BB962C8B-B14F-4D97-AF65-F5344CB8AC3E}">
        <p14:creationId xmlns:p14="http://schemas.microsoft.com/office/powerpoint/2010/main" val="1559868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19</a:t>
            </a:fld>
            <a:endParaRPr lang="sv-SE"/>
          </a:p>
        </p:txBody>
      </p:sp>
    </p:spTree>
    <p:extLst>
      <p:ext uri="{BB962C8B-B14F-4D97-AF65-F5344CB8AC3E}">
        <p14:creationId xmlns:p14="http://schemas.microsoft.com/office/powerpoint/2010/main" val="4105951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dig som vill fördjupa dina kunskaper ytterligare har Antidoping Sverige ett antal filmade föreläsningar på sin hemsida, där experter på Antidoping Sverige berättar mer om olika områden. </a:t>
            </a:r>
            <a:br>
              <a:rPr lang="sv-SE" dirty="0"/>
            </a:br>
            <a:r>
              <a:rPr lang="sv-SE" dirty="0"/>
              <a:t>Föreläsningarna är mellan 5 och 22 minuter långa och totalt blir det 2 timmar och 15 minuter. </a:t>
            </a:r>
          </a:p>
          <a:p>
            <a:endParaRPr lang="sv-SE" dirty="0"/>
          </a:p>
          <a:p>
            <a:r>
              <a:rPr lang="sv-SE" dirty="0"/>
              <a:t>Det finns även en handledning framtagen med diskussionsfrågor och uppgifter för föreningar eller RG/NIU som vill använda sig av materialet. Materialet uppdateras våren 2025.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20</a:t>
            </a:fld>
            <a:endParaRPr lang="sv-SE"/>
          </a:p>
        </p:txBody>
      </p:sp>
    </p:spTree>
    <p:extLst>
      <p:ext uri="{BB962C8B-B14F-4D97-AF65-F5344CB8AC3E}">
        <p14:creationId xmlns:p14="http://schemas.microsoft.com/office/powerpoint/2010/main" val="2136794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följa Antidoping Sverige i sociala medier och prenumerera på nyhetsbrevet Antidopingnytt så kan man hålla sig uppdaterad. Antidoping Sverige uppmärksammar t ex om när dopinglistan uppdateras om vad som är viktigt att tänka på gällande reglerna. </a:t>
            </a:r>
          </a:p>
          <a:p>
            <a:endParaRPr lang="sv-SE" dirty="0"/>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21</a:t>
            </a:fld>
            <a:endParaRPr lang="sv-SE"/>
          </a:p>
        </p:txBody>
      </p:sp>
    </p:spTree>
    <p:extLst>
      <p:ext uri="{BB962C8B-B14F-4D97-AF65-F5344CB8AC3E}">
        <p14:creationId xmlns:p14="http://schemas.microsoft.com/office/powerpoint/2010/main" val="4187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översikt av vad för utbildningsupplägg som Antidoping Sverige har till förfogande. Dessa beskrivs närmre i följande bilder. </a:t>
            </a:r>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4</a:t>
            </a:fld>
            <a:endParaRPr lang="sv-SE"/>
          </a:p>
        </p:txBody>
      </p:sp>
    </p:spTree>
    <p:extLst>
      <p:ext uri="{BB962C8B-B14F-4D97-AF65-F5344CB8AC3E}">
        <p14:creationId xmlns:p14="http://schemas.microsoft.com/office/powerpoint/2010/main" val="307780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ni vill kan ni bädda in filmen i er presentation med denna inbäddningskod: </a:t>
            </a:r>
          </a:p>
          <a:p>
            <a:r>
              <a:rPr lang="sv-SE" dirty="0"/>
              <a:t>&lt;</a:t>
            </a:r>
            <a:r>
              <a:rPr lang="sv-SE" dirty="0" err="1"/>
              <a:t>iframe</a:t>
            </a:r>
            <a:r>
              <a:rPr lang="sv-SE" dirty="0"/>
              <a:t> </a:t>
            </a:r>
            <a:r>
              <a:rPr lang="sv-SE" dirty="0" err="1"/>
              <a:t>width</a:t>
            </a:r>
            <a:r>
              <a:rPr lang="sv-SE" dirty="0"/>
              <a:t>="560" </a:t>
            </a:r>
            <a:r>
              <a:rPr lang="sv-SE" dirty="0" err="1"/>
              <a:t>height</a:t>
            </a:r>
            <a:r>
              <a:rPr lang="sv-SE" dirty="0"/>
              <a:t>="315" </a:t>
            </a:r>
            <a:r>
              <a:rPr lang="sv-SE" dirty="0" err="1"/>
              <a:t>src</a:t>
            </a:r>
            <a:r>
              <a:rPr lang="sv-SE" dirty="0"/>
              <a:t>="https://www.youtube.com/embed/Wu3GIpqeJtE?si=_NoehJKTkFY7ukvV" </a:t>
            </a:r>
            <a:r>
              <a:rPr lang="sv-SE" dirty="0" err="1"/>
              <a:t>title</a:t>
            </a:r>
            <a:r>
              <a:rPr lang="sv-SE" dirty="0"/>
              <a:t>="YouTube video </a:t>
            </a:r>
            <a:r>
              <a:rPr lang="sv-SE" dirty="0" err="1"/>
              <a:t>player</a:t>
            </a:r>
            <a:r>
              <a:rPr lang="sv-SE" dirty="0"/>
              <a:t>" </a:t>
            </a:r>
            <a:r>
              <a:rPr lang="sv-SE" dirty="0" err="1"/>
              <a:t>frameborder</a:t>
            </a:r>
            <a:r>
              <a:rPr lang="sv-SE" dirty="0"/>
              <a:t>="0" </a:t>
            </a:r>
            <a:r>
              <a:rPr lang="sv-SE" dirty="0" err="1"/>
              <a:t>allow</a:t>
            </a:r>
            <a:r>
              <a:rPr lang="sv-SE" dirty="0"/>
              <a:t>="accelerometer; </a:t>
            </a:r>
            <a:r>
              <a:rPr lang="sv-SE" dirty="0" err="1"/>
              <a:t>autoplay</a:t>
            </a:r>
            <a:r>
              <a:rPr lang="sv-SE" dirty="0"/>
              <a:t>; clipboard-</a:t>
            </a:r>
            <a:r>
              <a:rPr lang="sv-SE" dirty="0" err="1"/>
              <a:t>write</a:t>
            </a:r>
            <a:r>
              <a:rPr lang="sv-SE" dirty="0"/>
              <a:t>; </a:t>
            </a:r>
            <a:r>
              <a:rPr lang="sv-SE" dirty="0" err="1"/>
              <a:t>encrypted</a:t>
            </a:r>
            <a:r>
              <a:rPr lang="sv-SE" dirty="0"/>
              <a:t>-media; </a:t>
            </a:r>
            <a:r>
              <a:rPr lang="sv-SE" dirty="0" err="1"/>
              <a:t>gyroscope</a:t>
            </a:r>
            <a:r>
              <a:rPr lang="sv-SE" dirty="0"/>
              <a:t>; </a:t>
            </a:r>
            <a:r>
              <a:rPr lang="sv-SE" dirty="0" err="1"/>
              <a:t>picture</a:t>
            </a:r>
            <a:r>
              <a:rPr lang="sv-SE" dirty="0"/>
              <a:t>-in-</a:t>
            </a:r>
            <a:r>
              <a:rPr lang="sv-SE" dirty="0" err="1"/>
              <a:t>picture</a:t>
            </a:r>
            <a:r>
              <a:rPr lang="sv-SE" dirty="0"/>
              <a:t>; web-</a:t>
            </a:r>
            <a:r>
              <a:rPr lang="sv-SE" dirty="0" err="1"/>
              <a:t>share</a:t>
            </a:r>
            <a:r>
              <a:rPr lang="sv-SE" dirty="0"/>
              <a:t>" </a:t>
            </a:r>
            <a:r>
              <a:rPr lang="sv-SE" dirty="0" err="1"/>
              <a:t>referrerpolicy</a:t>
            </a:r>
            <a:r>
              <a:rPr lang="sv-SE" dirty="0"/>
              <a:t>="</a:t>
            </a:r>
            <a:r>
              <a:rPr lang="sv-SE" dirty="0" err="1"/>
              <a:t>strict</a:t>
            </a:r>
            <a:r>
              <a:rPr lang="sv-SE" dirty="0"/>
              <a:t>-</a:t>
            </a:r>
            <a:r>
              <a:rPr lang="sv-SE" dirty="0" err="1"/>
              <a:t>origin</a:t>
            </a:r>
            <a:r>
              <a:rPr lang="sv-SE" dirty="0"/>
              <a:t>-</a:t>
            </a:r>
            <a:r>
              <a:rPr lang="sv-SE" dirty="0" err="1"/>
              <a:t>when</a:t>
            </a:r>
            <a:r>
              <a:rPr lang="sv-SE" dirty="0"/>
              <a:t>-cross-</a:t>
            </a:r>
            <a:r>
              <a:rPr lang="sv-SE" dirty="0" err="1"/>
              <a:t>origin</a:t>
            </a:r>
            <a:r>
              <a:rPr lang="sv-SE" dirty="0"/>
              <a:t>" </a:t>
            </a:r>
            <a:r>
              <a:rPr lang="sv-SE" dirty="0" err="1"/>
              <a:t>allowfullscreen</a:t>
            </a:r>
            <a:r>
              <a:rPr lang="sv-SE" dirty="0"/>
              <a:t>&gt;&lt;/</a:t>
            </a:r>
            <a:r>
              <a:rPr lang="sv-SE" dirty="0" err="1"/>
              <a:t>iframe</a:t>
            </a:r>
            <a:r>
              <a:rPr lang="sv-SE" dirty="0"/>
              <a:t>&gt;</a:t>
            </a:r>
          </a:p>
          <a:p>
            <a:endParaRPr lang="sv-SE" dirty="0"/>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5</a:t>
            </a:fld>
            <a:endParaRPr lang="sv-SE"/>
          </a:p>
        </p:txBody>
      </p:sp>
    </p:spTree>
    <p:extLst>
      <p:ext uri="{BB962C8B-B14F-4D97-AF65-F5344CB8AC3E}">
        <p14:creationId xmlns:p14="http://schemas.microsoft.com/office/powerpoint/2010/main" val="232808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är Vaccinera klubben?</a:t>
            </a:r>
          </a:p>
          <a:p>
            <a:endParaRPr lang="sv-SE" dirty="0"/>
          </a:p>
          <a:p>
            <a:r>
              <a:rPr lang="sv-SE" dirty="0"/>
              <a:t>Vaccinera klubben är ett verktyg som Antidoping Sverige tagit fram för att föreningen på ett enkelt sätt ska kunna ta tag i antidopingfrågan och skapa en ordning för att medlemmarna nås av den kunskap de behöver.</a:t>
            </a:r>
          </a:p>
          <a:p>
            <a:endParaRPr lang="sv-SE" dirty="0"/>
          </a:p>
          <a:p>
            <a:r>
              <a:rPr lang="sv-SE" dirty="0"/>
              <a:t>Enkelt på så sätt att man kan göra det digitalt och att det finns färdiga faktablad, handledningar och mallar för det, så att föreningarna slipper uppfinna hjulet. </a:t>
            </a:r>
          </a:p>
          <a:p>
            <a:r>
              <a:rPr lang="sv-SE" dirty="0"/>
              <a:t>Genom att följa instruktioner och handledning på hemsidan så kan föreningen ta fram en handlingsplan på bara några timmar. </a:t>
            </a:r>
            <a:br>
              <a:rPr lang="sv-SE" dirty="0"/>
            </a:br>
            <a:r>
              <a:rPr lang="sv-SE" dirty="0"/>
              <a:t>Dels med förebyggande åtgärder, men också en akut plan om det ändå skulle uppstå problem.</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6</a:t>
            </a:fld>
            <a:endParaRPr lang="sv-SE"/>
          </a:p>
        </p:txBody>
      </p:sp>
    </p:spTree>
    <p:extLst>
      <p:ext uri="{BB962C8B-B14F-4D97-AF65-F5344CB8AC3E}">
        <p14:creationId xmlns:p14="http://schemas.microsoft.com/office/powerpoint/2010/main" val="43593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Varför ska klubben då vaccinera sig?</a:t>
            </a:r>
          </a:p>
          <a:p>
            <a:endParaRPr lang="sv-SE" dirty="0"/>
          </a:p>
          <a:p>
            <a:r>
              <a:rPr lang="sv-SE" dirty="0"/>
              <a:t>Dopingfall kan slå hårt mot en förening, speciellt om det blir medialt uppmärksammat. En förening som tar sitt ansvar, vill inte att sina medlemmar ska hamna i svårigheter på grund av bristande kunskap. Vaccinera Klubben är en metod som ska säkerställa att alla medlemmar i föreningen ska förstå sitt egna ansvar att känna till dopingreglerna.</a:t>
            </a:r>
          </a:p>
          <a:p>
            <a:r>
              <a:rPr lang="sv-SE" dirty="0"/>
              <a:t>Genom vaccinera klubben kan föreningen förebygga dopingfall orsakade av okunskap.</a:t>
            </a:r>
          </a:p>
          <a:p>
            <a:endParaRPr lang="sv-SE" dirty="0"/>
          </a:p>
          <a:p>
            <a:r>
              <a:rPr lang="sv-SE" dirty="0"/>
              <a:t>Berätta om ni som förbund ställer krav om att era medlemsföreningar ska ha en aktiv vaccination. </a:t>
            </a:r>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7</a:t>
            </a:fld>
            <a:endParaRPr lang="sv-SE"/>
          </a:p>
        </p:txBody>
      </p:sp>
    </p:spTree>
    <p:extLst>
      <p:ext uri="{BB962C8B-B14F-4D97-AF65-F5344CB8AC3E}">
        <p14:creationId xmlns:p14="http://schemas.microsoft.com/office/powerpoint/2010/main" val="234694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Hur går vaccinationen till? </a:t>
            </a:r>
          </a:p>
          <a:p>
            <a:endParaRPr lang="sv-SE" dirty="0"/>
          </a:p>
          <a:p>
            <a:r>
              <a:rPr lang="sv-SE" dirty="0"/>
              <a:t>Föreningens styrelse eller utsedd arbetsgrupp går in på vaccineraklubben.se. </a:t>
            </a:r>
          </a:p>
          <a:p>
            <a:endParaRPr lang="sv-SE" dirty="0"/>
          </a:p>
          <a:p>
            <a:r>
              <a:rPr lang="sv-SE" dirty="0"/>
              <a:t>Där gör de ett kunskapstest på 10 frågor samt värderar kunskapsnivå, inställning och dopingrisk i sin förening utifrån en diskussionshandledning.</a:t>
            </a:r>
          </a:p>
          <a:p>
            <a:endParaRPr lang="sv-SE" dirty="0"/>
          </a:p>
          <a:p>
            <a:r>
              <a:rPr lang="sv-SE" dirty="0"/>
              <a:t>Utifrån färdiga mallar skapar de sen en handlingsplan med förebyggande insatser och en beredskapsplan för akuta situationer ifall de misstänker doping eller får ett dopingfall.</a:t>
            </a:r>
          </a:p>
          <a:p>
            <a:endParaRPr lang="sv-SE" dirty="0"/>
          </a:p>
          <a:p>
            <a:r>
              <a:rPr lang="sv-SE" dirty="0"/>
              <a:t>Föreningen anmäler sin vaccination på antidoping.se och meddelar sina medlemmar om planen.</a:t>
            </a:r>
          </a:p>
          <a:p>
            <a:endParaRPr lang="sv-SE" dirty="0"/>
          </a:p>
          <a:p>
            <a:r>
              <a:rPr lang="sv-SE" dirty="0"/>
              <a:t>Klicka på bilden för att visa hemsidan om ni vill. </a:t>
            </a:r>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8</a:t>
            </a:fld>
            <a:endParaRPr lang="sv-SE"/>
          </a:p>
        </p:txBody>
      </p:sp>
    </p:spTree>
    <p:extLst>
      <p:ext uri="{BB962C8B-B14F-4D97-AF65-F5344CB8AC3E}">
        <p14:creationId xmlns:p14="http://schemas.microsoft.com/office/powerpoint/2010/main" val="103161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vinner föreningen på att vaccinera sig?</a:t>
            </a:r>
          </a:p>
          <a:p>
            <a:endParaRPr lang="sv-SE" b="1" dirty="0"/>
          </a:p>
          <a:p>
            <a:r>
              <a:rPr lang="sv-SE" dirty="0"/>
              <a:t>Förutom att föreningens ledare och medlemmar </a:t>
            </a:r>
            <a:r>
              <a:rPr lang="sv-SE" u="none" dirty="0"/>
              <a:t>får hjälp att förstå sitt eget ansvar, så ökar föreningens trovärdighet </a:t>
            </a:r>
            <a:r>
              <a:rPr lang="sv-SE" dirty="0"/>
              <a:t>gentemot sponsorer, kommunen och andra samarbetspartners.</a:t>
            </a:r>
          </a:p>
          <a:p>
            <a:r>
              <a:rPr lang="sv-SE" dirty="0"/>
              <a:t>Genom de åtgärder som man listat i sin antidopingplan, så visar föreningen att man har ett förebyggande arbete och att man har beredskap och vet vad som behöver göras om ändå doping skulle drabba föreningen.</a:t>
            </a:r>
          </a:p>
          <a:p>
            <a:endParaRPr lang="sv-SE" dirty="0"/>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9</a:t>
            </a:fld>
            <a:endParaRPr lang="sv-SE"/>
          </a:p>
        </p:txBody>
      </p:sp>
    </p:spTree>
    <p:extLst>
      <p:ext uri="{BB962C8B-B14F-4D97-AF65-F5344CB8AC3E}">
        <p14:creationId xmlns:p14="http://schemas.microsoft.com/office/powerpoint/2010/main" val="193569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Förutom det, så får föreningen ytterligare fördelar på köpet. Föreningar som vaccinerar sig får utan kostnad beställa informationsfoldrar, banderoller och giveaways för sina antidopinginsatser.</a:t>
            </a:r>
          </a:p>
          <a:p>
            <a:endParaRPr lang="sv-SE" dirty="0"/>
          </a:p>
          <a:p>
            <a:r>
              <a:rPr lang="sv-SE" dirty="0"/>
              <a:t>Det är endast föreningar som genomfört vaccination mot doping som får beställa dopingkontroller från Antidoping Sverige (mot kostnad).</a:t>
            </a:r>
          </a:p>
          <a:p>
            <a:endParaRPr lang="sv-SE" dirty="0"/>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10</a:t>
            </a:fld>
            <a:endParaRPr lang="sv-SE"/>
          </a:p>
        </p:txBody>
      </p:sp>
    </p:spTree>
    <p:extLst>
      <p:ext uri="{BB962C8B-B14F-4D97-AF65-F5344CB8AC3E}">
        <p14:creationId xmlns:p14="http://schemas.microsoft.com/office/powerpoint/2010/main" val="910579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Vaccinerade föreningar kan kostnadsfritt beställa informationsmaterial till sin förening. </a:t>
            </a:r>
          </a:p>
          <a:p>
            <a:endParaRPr lang="sv-SE" dirty="0"/>
          </a:p>
        </p:txBody>
      </p:sp>
      <p:sp>
        <p:nvSpPr>
          <p:cNvPr id="4" name="Platshållare för bildnummer 3"/>
          <p:cNvSpPr>
            <a:spLocks noGrp="1"/>
          </p:cNvSpPr>
          <p:nvPr>
            <p:ph type="sldNum" sz="quarter" idx="5"/>
          </p:nvPr>
        </p:nvSpPr>
        <p:spPr/>
        <p:txBody>
          <a:bodyPr/>
          <a:lstStyle/>
          <a:p>
            <a:fld id="{9390B929-D4D6-4F0B-85C8-01990A3FCF16}" type="slidenum">
              <a:rPr lang="sv-SE" smtClean="0"/>
              <a:t>11</a:t>
            </a:fld>
            <a:endParaRPr lang="sv-SE"/>
          </a:p>
        </p:txBody>
      </p:sp>
    </p:spTree>
    <p:extLst>
      <p:ext uri="{BB962C8B-B14F-4D97-AF65-F5344CB8AC3E}">
        <p14:creationId xmlns:p14="http://schemas.microsoft.com/office/powerpoint/2010/main" val="316486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A1159E-CCF8-E557-8ADC-2E8C2791199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A6CEB7E-D179-4560-3B70-4C56CDE844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1423ADA-272E-FA54-0E89-B9285136F991}"/>
              </a:ext>
            </a:extLst>
          </p:cNvPr>
          <p:cNvSpPr>
            <a:spLocks noGrp="1"/>
          </p:cNvSpPr>
          <p:nvPr>
            <p:ph type="dt" sz="half" idx="10"/>
          </p:nvPr>
        </p:nvSpPr>
        <p:spPr/>
        <p:txBody>
          <a:bodyPr/>
          <a:lstStyle/>
          <a:p>
            <a:fld id="{4B5EAF86-98BF-430C-AE20-A8ED5AACBB6E}" type="datetimeFigureOut">
              <a:rPr lang="sv-SE" smtClean="0"/>
              <a:t>2025-03-19</a:t>
            </a:fld>
            <a:endParaRPr lang="sv-SE"/>
          </a:p>
        </p:txBody>
      </p:sp>
      <p:sp>
        <p:nvSpPr>
          <p:cNvPr id="5" name="Platshållare för sidfot 4">
            <a:extLst>
              <a:ext uri="{FF2B5EF4-FFF2-40B4-BE49-F238E27FC236}">
                <a16:creationId xmlns:a16="http://schemas.microsoft.com/office/drawing/2014/main" id="{A3EA8D84-1694-F70A-B3A2-B2E3B93F9C6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9A6071B-4E72-403E-6A65-2D3CAB449F1E}"/>
              </a:ext>
            </a:extLst>
          </p:cNvPr>
          <p:cNvSpPr>
            <a:spLocks noGrp="1"/>
          </p:cNvSpPr>
          <p:nvPr>
            <p:ph type="sldNum" sz="quarter" idx="12"/>
          </p:nvPr>
        </p:nvSpPr>
        <p:spPr/>
        <p:txBody>
          <a:bodyPr/>
          <a:lstStyle/>
          <a:p>
            <a:fld id="{55A4A15A-FB62-4D8B-A5B0-4F4894530BD8}" type="slidenum">
              <a:rPr lang="sv-SE" smtClean="0"/>
              <a:t>‹#›</a:t>
            </a:fld>
            <a:endParaRPr lang="sv-SE"/>
          </a:p>
        </p:txBody>
      </p:sp>
    </p:spTree>
    <p:extLst>
      <p:ext uri="{BB962C8B-B14F-4D97-AF65-F5344CB8AC3E}">
        <p14:creationId xmlns:p14="http://schemas.microsoft.com/office/powerpoint/2010/main" val="4241386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DE692-2717-1473-0ACA-A8883FDE6D2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0F4EFD5-3CAC-C7C8-42D6-DDB270A9095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94A7F7-481E-E10C-A2BA-917D4EF7BF33}"/>
              </a:ext>
            </a:extLst>
          </p:cNvPr>
          <p:cNvSpPr>
            <a:spLocks noGrp="1"/>
          </p:cNvSpPr>
          <p:nvPr>
            <p:ph type="dt" sz="half" idx="10"/>
          </p:nvPr>
        </p:nvSpPr>
        <p:spPr/>
        <p:txBody>
          <a:bodyPr/>
          <a:lstStyle/>
          <a:p>
            <a:fld id="{4B5EAF86-98BF-430C-AE20-A8ED5AACBB6E}" type="datetimeFigureOut">
              <a:rPr lang="sv-SE" smtClean="0"/>
              <a:t>2025-03-19</a:t>
            </a:fld>
            <a:endParaRPr lang="sv-SE"/>
          </a:p>
        </p:txBody>
      </p:sp>
      <p:sp>
        <p:nvSpPr>
          <p:cNvPr id="5" name="Platshållare för sidfot 4">
            <a:extLst>
              <a:ext uri="{FF2B5EF4-FFF2-40B4-BE49-F238E27FC236}">
                <a16:creationId xmlns:a16="http://schemas.microsoft.com/office/drawing/2014/main" id="{6E785EAF-BCCD-7604-535E-337AEC84A0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A5EE78B-9047-4091-6BB8-49B1656B5D0F}"/>
              </a:ext>
            </a:extLst>
          </p:cNvPr>
          <p:cNvSpPr>
            <a:spLocks noGrp="1"/>
          </p:cNvSpPr>
          <p:nvPr>
            <p:ph type="sldNum" sz="quarter" idx="12"/>
          </p:nvPr>
        </p:nvSpPr>
        <p:spPr/>
        <p:txBody>
          <a:bodyPr/>
          <a:lstStyle/>
          <a:p>
            <a:fld id="{55A4A15A-FB62-4D8B-A5B0-4F4894530BD8}" type="slidenum">
              <a:rPr lang="sv-SE" smtClean="0"/>
              <a:t>‹#›</a:t>
            </a:fld>
            <a:endParaRPr lang="sv-SE"/>
          </a:p>
        </p:txBody>
      </p:sp>
    </p:spTree>
    <p:extLst>
      <p:ext uri="{BB962C8B-B14F-4D97-AF65-F5344CB8AC3E}">
        <p14:creationId xmlns:p14="http://schemas.microsoft.com/office/powerpoint/2010/main" val="51359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9959A63-649A-147F-2880-9713D5EE0CD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39BE6F-4D04-3B49-895F-8909563FC16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071848C-60D4-381F-BB31-D02BE93C61B0}"/>
              </a:ext>
            </a:extLst>
          </p:cNvPr>
          <p:cNvSpPr>
            <a:spLocks noGrp="1"/>
          </p:cNvSpPr>
          <p:nvPr>
            <p:ph type="dt" sz="half" idx="10"/>
          </p:nvPr>
        </p:nvSpPr>
        <p:spPr/>
        <p:txBody>
          <a:bodyPr/>
          <a:lstStyle/>
          <a:p>
            <a:fld id="{4B5EAF86-98BF-430C-AE20-A8ED5AACBB6E}" type="datetimeFigureOut">
              <a:rPr lang="sv-SE" smtClean="0"/>
              <a:t>2025-03-19</a:t>
            </a:fld>
            <a:endParaRPr lang="sv-SE"/>
          </a:p>
        </p:txBody>
      </p:sp>
      <p:sp>
        <p:nvSpPr>
          <p:cNvPr id="5" name="Platshållare för sidfot 4">
            <a:extLst>
              <a:ext uri="{FF2B5EF4-FFF2-40B4-BE49-F238E27FC236}">
                <a16:creationId xmlns:a16="http://schemas.microsoft.com/office/drawing/2014/main" id="{97BAFC2E-E0F3-0061-134B-C7149C010D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6503DF3-B7CC-6FFA-B7B3-561B87CBC637}"/>
              </a:ext>
            </a:extLst>
          </p:cNvPr>
          <p:cNvSpPr>
            <a:spLocks noGrp="1"/>
          </p:cNvSpPr>
          <p:nvPr>
            <p:ph type="sldNum" sz="quarter" idx="12"/>
          </p:nvPr>
        </p:nvSpPr>
        <p:spPr/>
        <p:txBody>
          <a:bodyPr/>
          <a:lstStyle/>
          <a:p>
            <a:fld id="{55A4A15A-FB62-4D8B-A5B0-4F4894530BD8}" type="slidenum">
              <a:rPr lang="sv-SE" smtClean="0"/>
              <a:t>‹#›</a:t>
            </a:fld>
            <a:endParaRPr lang="sv-SE"/>
          </a:p>
        </p:txBody>
      </p:sp>
    </p:spTree>
    <p:extLst>
      <p:ext uri="{BB962C8B-B14F-4D97-AF65-F5344CB8AC3E}">
        <p14:creationId xmlns:p14="http://schemas.microsoft.com/office/powerpoint/2010/main" val="89771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7DF8E0-A615-1210-E228-D6035985886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0A42F5A-CAEE-F30E-A100-D41776694DC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88BC872-36D7-6DFF-DA26-C69F74A8294A}"/>
              </a:ext>
            </a:extLst>
          </p:cNvPr>
          <p:cNvSpPr>
            <a:spLocks noGrp="1"/>
          </p:cNvSpPr>
          <p:nvPr>
            <p:ph type="dt" sz="half" idx="10"/>
          </p:nvPr>
        </p:nvSpPr>
        <p:spPr/>
        <p:txBody>
          <a:bodyPr/>
          <a:lstStyle/>
          <a:p>
            <a:fld id="{4B5EAF86-98BF-430C-AE20-A8ED5AACBB6E}" type="datetimeFigureOut">
              <a:rPr lang="sv-SE" smtClean="0"/>
              <a:t>2025-03-19</a:t>
            </a:fld>
            <a:endParaRPr lang="sv-SE"/>
          </a:p>
        </p:txBody>
      </p:sp>
      <p:sp>
        <p:nvSpPr>
          <p:cNvPr id="5" name="Platshållare för sidfot 4">
            <a:extLst>
              <a:ext uri="{FF2B5EF4-FFF2-40B4-BE49-F238E27FC236}">
                <a16:creationId xmlns:a16="http://schemas.microsoft.com/office/drawing/2014/main" id="{254D5CBA-94D5-CDE4-F84A-E3DA50CB8FB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1CEEBAE-BD5D-FCD6-6F0A-CB0B8F01BC93}"/>
              </a:ext>
            </a:extLst>
          </p:cNvPr>
          <p:cNvSpPr>
            <a:spLocks noGrp="1"/>
          </p:cNvSpPr>
          <p:nvPr>
            <p:ph type="sldNum" sz="quarter" idx="12"/>
          </p:nvPr>
        </p:nvSpPr>
        <p:spPr/>
        <p:txBody>
          <a:bodyPr/>
          <a:lstStyle/>
          <a:p>
            <a:fld id="{55A4A15A-FB62-4D8B-A5B0-4F4894530BD8}" type="slidenum">
              <a:rPr lang="sv-SE" smtClean="0"/>
              <a:t>‹#›</a:t>
            </a:fld>
            <a:endParaRPr lang="sv-SE"/>
          </a:p>
        </p:txBody>
      </p:sp>
    </p:spTree>
    <p:extLst>
      <p:ext uri="{BB962C8B-B14F-4D97-AF65-F5344CB8AC3E}">
        <p14:creationId xmlns:p14="http://schemas.microsoft.com/office/powerpoint/2010/main" val="103402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9C426A-7126-3D75-AF4B-7ACF584CA5E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34CCFEE-68B2-A60E-4E7D-11ECD5FEE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D73A2B1-CDA1-A992-CF7E-559F4C2F4FD7}"/>
              </a:ext>
            </a:extLst>
          </p:cNvPr>
          <p:cNvSpPr>
            <a:spLocks noGrp="1"/>
          </p:cNvSpPr>
          <p:nvPr>
            <p:ph type="dt" sz="half" idx="10"/>
          </p:nvPr>
        </p:nvSpPr>
        <p:spPr/>
        <p:txBody>
          <a:bodyPr/>
          <a:lstStyle/>
          <a:p>
            <a:fld id="{4B5EAF86-98BF-430C-AE20-A8ED5AACBB6E}" type="datetimeFigureOut">
              <a:rPr lang="sv-SE" smtClean="0"/>
              <a:t>2025-03-19</a:t>
            </a:fld>
            <a:endParaRPr lang="sv-SE"/>
          </a:p>
        </p:txBody>
      </p:sp>
      <p:sp>
        <p:nvSpPr>
          <p:cNvPr id="5" name="Platshållare för sidfot 4">
            <a:extLst>
              <a:ext uri="{FF2B5EF4-FFF2-40B4-BE49-F238E27FC236}">
                <a16:creationId xmlns:a16="http://schemas.microsoft.com/office/drawing/2014/main" id="{585CFCB0-7310-4F8F-2729-1D6AC7272C2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B1A9DB-55F6-94F9-BF76-5DB8F81C2A6D}"/>
              </a:ext>
            </a:extLst>
          </p:cNvPr>
          <p:cNvSpPr>
            <a:spLocks noGrp="1"/>
          </p:cNvSpPr>
          <p:nvPr>
            <p:ph type="sldNum" sz="quarter" idx="12"/>
          </p:nvPr>
        </p:nvSpPr>
        <p:spPr/>
        <p:txBody>
          <a:bodyPr/>
          <a:lstStyle/>
          <a:p>
            <a:fld id="{55A4A15A-FB62-4D8B-A5B0-4F4894530BD8}" type="slidenum">
              <a:rPr lang="sv-SE" smtClean="0"/>
              <a:t>‹#›</a:t>
            </a:fld>
            <a:endParaRPr lang="sv-SE"/>
          </a:p>
        </p:txBody>
      </p:sp>
    </p:spTree>
    <p:extLst>
      <p:ext uri="{BB962C8B-B14F-4D97-AF65-F5344CB8AC3E}">
        <p14:creationId xmlns:p14="http://schemas.microsoft.com/office/powerpoint/2010/main" val="361219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46CD94-8E86-E7E1-0981-0F369517057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40707D-7B5C-D278-66AA-7D5E9B17A60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521B236-59CA-C53E-62A1-1DD3F83674B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BD4AAFB-449C-5FA0-F6A6-52B7C75F607D}"/>
              </a:ext>
            </a:extLst>
          </p:cNvPr>
          <p:cNvSpPr>
            <a:spLocks noGrp="1"/>
          </p:cNvSpPr>
          <p:nvPr>
            <p:ph type="dt" sz="half" idx="10"/>
          </p:nvPr>
        </p:nvSpPr>
        <p:spPr/>
        <p:txBody>
          <a:bodyPr/>
          <a:lstStyle/>
          <a:p>
            <a:fld id="{4B5EAF86-98BF-430C-AE20-A8ED5AACBB6E}" type="datetimeFigureOut">
              <a:rPr lang="sv-SE" smtClean="0"/>
              <a:t>2025-03-19</a:t>
            </a:fld>
            <a:endParaRPr lang="sv-SE"/>
          </a:p>
        </p:txBody>
      </p:sp>
      <p:sp>
        <p:nvSpPr>
          <p:cNvPr id="6" name="Platshållare för sidfot 5">
            <a:extLst>
              <a:ext uri="{FF2B5EF4-FFF2-40B4-BE49-F238E27FC236}">
                <a16:creationId xmlns:a16="http://schemas.microsoft.com/office/drawing/2014/main" id="{06FD1251-B956-73AE-6F55-4BE69895FD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BF0DB77-F100-457D-5CC4-BD37A2B2D2BA}"/>
              </a:ext>
            </a:extLst>
          </p:cNvPr>
          <p:cNvSpPr>
            <a:spLocks noGrp="1"/>
          </p:cNvSpPr>
          <p:nvPr>
            <p:ph type="sldNum" sz="quarter" idx="12"/>
          </p:nvPr>
        </p:nvSpPr>
        <p:spPr/>
        <p:txBody>
          <a:bodyPr/>
          <a:lstStyle/>
          <a:p>
            <a:fld id="{55A4A15A-FB62-4D8B-A5B0-4F4894530BD8}" type="slidenum">
              <a:rPr lang="sv-SE" smtClean="0"/>
              <a:t>‹#›</a:t>
            </a:fld>
            <a:endParaRPr lang="sv-SE"/>
          </a:p>
        </p:txBody>
      </p:sp>
    </p:spTree>
    <p:extLst>
      <p:ext uri="{BB962C8B-B14F-4D97-AF65-F5344CB8AC3E}">
        <p14:creationId xmlns:p14="http://schemas.microsoft.com/office/powerpoint/2010/main" val="105166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1912DF-9575-36DB-30AC-4B77D2C5ADA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55EE492-14DE-694E-9B6F-7B341734D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5BA2783-E8B7-964E-849B-1D96FE4B0BF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16191BE-A0FF-E3EA-E845-A318ECDA79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CA146E4-A9B0-1B6B-D201-8E1E03E4BB0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9AE7E46-DF7F-B69B-3DA0-3331F952EFE0}"/>
              </a:ext>
            </a:extLst>
          </p:cNvPr>
          <p:cNvSpPr>
            <a:spLocks noGrp="1"/>
          </p:cNvSpPr>
          <p:nvPr>
            <p:ph type="dt" sz="half" idx="10"/>
          </p:nvPr>
        </p:nvSpPr>
        <p:spPr/>
        <p:txBody>
          <a:bodyPr/>
          <a:lstStyle/>
          <a:p>
            <a:fld id="{4B5EAF86-98BF-430C-AE20-A8ED5AACBB6E}" type="datetimeFigureOut">
              <a:rPr lang="sv-SE" smtClean="0"/>
              <a:t>2025-03-19</a:t>
            </a:fld>
            <a:endParaRPr lang="sv-SE"/>
          </a:p>
        </p:txBody>
      </p:sp>
      <p:sp>
        <p:nvSpPr>
          <p:cNvPr id="8" name="Platshållare för sidfot 7">
            <a:extLst>
              <a:ext uri="{FF2B5EF4-FFF2-40B4-BE49-F238E27FC236}">
                <a16:creationId xmlns:a16="http://schemas.microsoft.com/office/drawing/2014/main" id="{7938BA3A-54BC-C6C8-C9DE-994E52D23F6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6F02BEF-A68C-F275-4DF9-B68B58DC7B37}"/>
              </a:ext>
            </a:extLst>
          </p:cNvPr>
          <p:cNvSpPr>
            <a:spLocks noGrp="1"/>
          </p:cNvSpPr>
          <p:nvPr>
            <p:ph type="sldNum" sz="quarter" idx="12"/>
          </p:nvPr>
        </p:nvSpPr>
        <p:spPr/>
        <p:txBody>
          <a:bodyPr/>
          <a:lstStyle/>
          <a:p>
            <a:fld id="{55A4A15A-FB62-4D8B-A5B0-4F4894530BD8}" type="slidenum">
              <a:rPr lang="sv-SE" smtClean="0"/>
              <a:t>‹#›</a:t>
            </a:fld>
            <a:endParaRPr lang="sv-SE"/>
          </a:p>
        </p:txBody>
      </p:sp>
    </p:spTree>
    <p:extLst>
      <p:ext uri="{BB962C8B-B14F-4D97-AF65-F5344CB8AC3E}">
        <p14:creationId xmlns:p14="http://schemas.microsoft.com/office/powerpoint/2010/main" val="30819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22C43-459F-F934-7593-E0D52210365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856A342-BB45-7533-84D5-036B212AB9A1}"/>
              </a:ext>
            </a:extLst>
          </p:cNvPr>
          <p:cNvSpPr>
            <a:spLocks noGrp="1"/>
          </p:cNvSpPr>
          <p:nvPr>
            <p:ph type="dt" sz="half" idx="10"/>
          </p:nvPr>
        </p:nvSpPr>
        <p:spPr/>
        <p:txBody>
          <a:bodyPr/>
          <a:lstStyle/>
          <a:p>
            <a:fld id="{4B5EAF86-98BF-430C-AE20-A8ED5AACBB6E}" type="datetimeFigureOut">
              <a:rPr lang="sv-SE" smtClean="0"/>
              <a:t>2025-03-19</a:t>
            </a:fld>
            <a:endParaRPr lang="sv-SE"/>
          </a:p>
        </p:txBody>
      </p:sp>
      <p:sp>
        <p:nvSpPr>
          <p:cNvPr id="4" name="Platshållare för sidfot 3">
            <a:extLst>
              <a:ext uri="{FF2B5EF4-FFF2-40B4-BE49-F238E27FC236}">
                <a16:creationId xmlns:a16="http://schemas.microsoft.com/office/drawing/2014/main" id="{6DB0369B-EFF4-577A-1255-98AA66E0DC7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2855E43-5B24-E0A5-243B-F941C22B1B61}"/>
              </a:ext>
            </a:extLst>
          </p:cNvPr>
          <p:cNvSpPr>
            <a:spLocks noGrp="1"/>
          </p:cNvSpPr>
          <p:nvPr>
            <p:ph type="sldNum" sz="quarter" idx="12"/>
          </p:nvPr>
        </p:nvSpPr>
        <p:spPr/>
        <p:txBody>
          <a:bodyPr/>
          <a:lstStyle/>
          <a:p>
            <a:fld id="{55A4A15A-FB62-4D8B-A5B0-4F4894530BD8}" type="slidenum">
              <a:rPr lang="sv-SE" smtClean="0"/>
              <a:t>‹#›</a:t>
            </a:fld>
            <a:endParaRPr lang="sv-SE"/>
          </a:p>
        </p:txBody>
      </p:sp>
    </p:spTree>
    <p:extLst>
      <p:ext uri="{BB962C8B-B14F-4D97-AF65-F5344CB8AC3E}">
        <p14:creationId xmlns:p14="http://schemas.microsoft.com/office/powerpoint/2010/main" val="260329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E8B47EA-4AB2-27C9-E7BD-93E642F3567E}"/>
              </a:ext>
            </a:extLst>
          </p:cNvPr>
          <p:cNvSpPr>
            <a:spLocks noGrp="1"/>
          </p:cNvSpPr>
          <p:nvPr>
            <p:ph type="dt" sz="half" idx="10"/>
          </p:nvPr>
        </p:nvSpPr>
        <p:spPr/>
        <p:txBody>
          <a:bodyPr/>
          <a:lstStyle/>
          <a:p>
            <a:fld id="{4B5EAF86-98BF-430C-AE20-A8ED5AACBB6E}" type="datetimeFigureOut">
              <a:rPr lang="sv-SE" smtClean="0"/>
              <a:t>2025-03-19</a:t>
            </a:fld>
            <a:endParaRPr lang="sv-SE"/>
          </a:p>
        </p:txBody>
      </p:sp>
      <p:sp>
        <p:nvSpPr>
          <p:cNvPr id="3" name="Platshållare för sidfot 2">
            <a:extLst>
              <a:ext uri="{FF2B5EF4-FFF2-40B4-BE49-F238E27FC236}">
                <a16:creationId xmlns:a16="http://schemas.microsoft.com/office/drawing/2014/main" id="{9334FB90-6454-D798-D434-2F93E1A306F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0279E33-3965-BB75-A5F8-EC1B794DA1FB}"/>
              </a:ext>
            </a:extLst>
          </p:cNvPr>
          <p:cNvSpPr>
            <a:spLocks noGrp="1"/>
          </p:cNvSpPr>
          <p:nvPr>
            <p:ph type="sldNum" sz="quarter" idx="12"/>
          </p:nvPr>
        </p:nvSpPr>
        <p:spPr/>
        <p:txBody>
          <a:bodyPr/>
          <a:lstStyle/>
          <a:p>
            <a:fld id="{55A4A15A-FB62-4D8B-A5B0-4F4894530BD8}" type="slidenum">
              <a:rPr lang="sv-SE" smtClean="0"/>
              <a:t>‹#›</a:t>
            </a:fld>
            <a:endParaRPr lang="sv-SE"/>
          </a:p>
        </p:txBody>
      </p:sp>
    </p:spTree>
    <p:extLst>
      <p:ext uri="{BB962C8B-B14F-4D97-AF65-F5344CB8AC3E}">
        <p14:creationId xmlns:p14="http://schemas.microsoft.com/office/powerpoint/2010/main" val="344977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36773F-440B-0E78-FE42-4AEA912B856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E4A5E72-51D4-8920-4FCF-BC7352E2C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48F05CC-6BB4-F542-8CCD-B6D8F827F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2EC4BBE-A3BD-BD45-1DF8-2B3564BA8DD0}"/>
              </a:ext>
            </a:extLst>
          </p:cNvPr>
          <p:cNvSpPr>
            <a:spLocks noGrp="1"/>
          </p:cNvSpPr>
          <p:nvPr>
            <p:ph type="dt" sz="half" idx="10"/>
          </p:nvPr>
        </p:nvSpPr>
        <p:spPr/>
        <p:txBody>
          <a:bodyPr/>
          <a:lstStyle/>
          <a:p>
            <a:fld id="{4B5EAF86-98BF-430C-AE20-A8ED5AACBB6E}" type="datetimeFigureOut">
              <a:rPr lang="sv-SE" smtClean="0"/>
              <a:t>2025-03-19</a:t>
            </a:fld>
            <a:endParaRPr lang="sv-SE"/>
          </a:p>
        </p:txBody>
      </p:sp>
      <p:sp>
        <p:nvSpPr>
          <p:cNvPr id="6" name="Platshållare för sidfot 5">
            <a:extLst>
              <a:ext uri="{FF2B5EF4-FFF2-40B4-BE49-F238E27FC236}">
                <a16:creationId xmlns:a16="http://schemas.microsoft.com/office/drawing/2014/main" id="{D6DB8632-22C0-40CE-3DAE-8366B9888E6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5F07A8E-ED6E-9BDD-2F4C-1CC6B345F4EB}"/>
              </a:ext>
            </a:extLst>
          </p:cNvPr>
          <p:cNvSpPr>
            <a:spLocks noGrp="1"/>
          </p:cNvSpPr>
          <p:nvPr>
            <p:ph type="sldNum" sz="quarter" idx="12"/>
          </p:nvPr>
        </p:nvSpPr>
        <p:spPr/>
        <p:txBody>
          <a:bodyPr/>
          <a:lstStyle/>
          <a:p>
            <a:fld id="{55A4A15A-FB62-4D8B-A5B0-4F4894530BD8}" type="slidenum">
              <a:rPr lang="sv-SE" smtClean="0"/>
              <a:t>‹#›</a:t>
            </a:fld>
            <a:endParaRPr lang="sv-SE"/>
          </a:p>
        </p:txBody>
      </p:sp>
    </p:spTree>
    <p:extLst>
      <p:ext uri="{BB962C8B-B14F-4D97-AF65-F5344CB8AC3E}">
        <p14:creationId xmlns:p14="http://schemas.microsoft.com/office/powerpoint/2010/main" val="242773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112F96-0DE4-2468-25DE-AC9C2CA8724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3F31050-CCD0-EEB8-A81C-59DB56DE8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D5010A9-72C8-E589-D825-552B7970C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A0603AF-5E80-6759-B40F-B41137E815A9}"/>
              </a:ext>
            </a:extLst>
          </p:cNvPr>
          <p:cNvSpPr>
            <a:spLocks noGrp="1"/>
          </p:cNvSpPr>
          <p:nvPr>
            <p:ph type="dt" sz="half" idx="10"/>
          </p:nvPr>
        </p:nvSpPr>
        <p:spPr/>
        <p:txBody>
          <a:bodyPr/>
          <a:lstStyle/>
          <a:p>
            <a:fld id="{4B5EAF86-98BF-430C-AE20-A8ED5AACBB6E}" type="datetimeFigureOut">
              <a:rPr lang="sv-SE" smtClean="0"/>
              <a:t>2025-03-19</a:t>
            </a:fld>
            <a:endParaRPr lang="sv-SE"/>
          </a:p>
        </p:txBody>
      </p:sp>
      <p:sp>
        <p:nvSpPr>
          <p:cNvPr id="6" name="Platshållare för sidfot 5">
            <a:extLst>
              <a:ext uri="{FF2B5EF4-FFF2-40B4-BE49-F238E27FC236}">
                <a16:creationId xmlns:a16="http://schemas.microsoft.com/office/drawing/2014/main" id="{0970CF10-D56F-618D-61F9-36DD68291F2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E012CE8-4D31-5582-67A5-DD73EA0DB88A}"/>
              </a:ext>
            </a:extLst>
          </p:cNvPr>
          <p:cNvSpPr>
            <a:spLocks noGrp="1"/>
          </p:cNvSpPr>
          <p:nvPr>
            <p:ph type="sldNum" sz="quarter" idx="12"/>
          </p:nvPr>
        </p:nvSpPr>
        <p:spPr/>
        <p:txBody>
          <a:bodyPr/>
          <a:lstStyle/>
          <a:p>
            <a:fld id="{55A4A15A-FB62-4D8B-A5B0-4F4894530BD8}" type="slidenum">
              <a:rPr lang="sv-SE" smtClean="0"/>
              <a:t>‹#›</a:t>
            </a:fld>
            <a:endParaRPr lang="sv-SE"/>
          </a:p>
        </p:txBody>
      </p:sp>
    </p:spTree>
    <p:extLst>
      <p:ext uri="{BB962C8B-B14F-4D97-AF65-F5344CB8AC3E}">
        <p14:creationId xmlns:p14="http://schemas.microsoft.com/office/powerpoint/2010/main" val="424731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980ABFC-DD7D-F02A-8347-4EC80BEE89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3904790-4525-854E-9A6B-BD595C162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BC3B2C-134C-11F4-A1CA-1A6C428DB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EAF86-98BF-430C-AE20-A8ED5AACBB6E}" type="datetimeFigureOut">
              <a:rPr lang="sv-SE" smtClean="0"/>
              <a:t>2025-03-19</a:t>
            </a:fld>
            <a:endParaRPr lang="sv-SE"/>
          </a:p>
        </p:txBody>
      </p:sp>
      <p:sp>
        <p:nvSpPr>
          <p:cNvPr id="5" name="Platshållare för sidfot 4">
            <a:extLst>
              <a:ext uri="{FF2B5EF4-FFF2-40B4-BE49-F238E27FC236}">
                <a16:creationId xmlns:a16="http://schemas.microsoft.com/office/drawing/2014/main" id="{5B2399CD-4B89-4568-FA31-4FA9F87E1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0E8A720-558E-8AD7-CB6D-BECD8280B8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4A15A-FB62-4D8B-A5B0-4F4894530BD8}" type="slidenum">
              <a:rPr lang="sv-SE" smtClean="0"/>
              <a:t>‹#›</a:t>
            </a:fld>
            <a:endParaRPr lang="sv-SE"/>
          </a:p>
        </p:txBody>
      </p:sp>
    </p:spTree>
    <p:extLst>
      <p:ext uri="{BB962C8B-B14F-4D97-AF65-F5344CB8AC3E}">
        <p14:creationId xmlns:p14="http://schemas.microsoft.com/office/powerpoint/2010/main" val="1504784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vaccineraklubben.s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https://www.vaccineraklubben.se/material/bestaell-material-och-dipl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IcVi2_buJ3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renvinnare.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s://antidoping.se/utbildning-fakta/utbildning/antidopingsnac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hyperlink" Target="https://antidoping.se/utbildning-fakta/utbildning/boka-foerelaesn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ntidoping.se/utbildningfakta/Utbildning/varafilmadeforelasninga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5.svg"/><Relationship Id="rId3" Type="http://schemas.openxmlformats.org/officeDocument/2006/relationships/hyperlink" Target="https://www.facebook.com/antidopingsverige" TargetMode="External"/><Relationship Id="rId7" Type="http://schemas.openxmlformats.org/officeDocument/2006/relationships/hyperlink" Target="mailto:info@antidoping.se" TargetMode="External"/><Relationship Id="rId12" Type="http://schemas.openxmlformats.org/officeDocument/2006/relationships/image" Target="../media/image24.png"/><Relationship Id="rId2" Type="http://schemas.openxmlformats.org/officeDocument/2006/relationships/notesSlide" Target="../notesSlides/notesSlide19.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antidoping.se/om-oss/nyheter/nyhetsbrev/" TargetMode="External"/><Relationship Id="rId11" Type="http://schemas.openxmlformats.org/officeDocument/2006/relationships/image" Target="../media/image23.svg"/><Relationship Id="rId5" Type="http://schemas.openxmlformats.org/officeDocument/2006/relationships/hyperlink" Target="https://www.instagram.com/dopinghundenmolly/" TargetMode="Externa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hyperlink" Target="https://www.instagram.com/antidopingsverige_" TargetMode="External"/><Relationship Id="rId9" Type="http://schemas.openxmlformats.org/officeDocument/2006/relationships/hyperlink" Target="https://www.antidoping.se/utbildningfakta/Nyhetsbrev/" TargetMode="External"/><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u3GIpqeJ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vaccineraklubben.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accineraklubben.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vaccineraklubben.s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www.vaccineraklubben.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574372-6B72-F3C3-B0A3-B2724BB24BD5}"/>
              </a:ext>
            </a:extLst>
          </p:cNvPr>
          <p:cNvSpPr>
            <a:spLocks noGrp="1"/>
          </p:cNvSpPr>
          <p:nvPr>
            <p:ph type="title"/>
          </p:nvPr>
        </p:nvSpPr>
        <p:spPr/>
        <p:txBody>
          <a:bodyPr/>
          <a:lstStyle/>
          <a:p>
            <a:r>
              <a:rPr lang="sv-SE" dirty="0"/>
              <a:t>Information till dig som använder denna PPT</a:t>
            </a:r>
          </a:p>
        </p:txBody>
      </p:sp>
      <p:sp>
        <p:nvSpPr>
          <p:cNvPr id="3" name="Platshållare för innehåll 2">
            <a:extLst>
              <a:ext uri="{FF2B5EF4-FFF2-40B4-BE49-F238E27FC236}">
                <a16:creationId xmlns:a16="http://schemas.microsoft.com/office/drawing/2014/main" id="{19363E6B-0855-C798-9105-0915A1DBA570}"/>
              </a:ext>
            </a:extLst>
          </p:cNvPr>
          <p:cNvSpPr>
            <a:spLocks noGrp="1"/>
          </p:cNvSpPr>
          <p:nvPr>
            <p:ph idx="1"/>
          </p:nvPr>
        </p:nvSpPr>
        <p:spPr/>
        <p:txBody>
          <a:bodyPr>
            <a:normAutofit fontScale="92500" lnSpcReduction="20000"/>
          </a:bodyPr>
          <a:lstStyle/>
          <a:p>
            <a:r>
              <a:rPr lang="sv-SE" dirty="0"/>
              <a:t>Dessa bilder är särskilt framtagna till RF-SISU distrikt och SF som vill informera om vilka utbildningsverktyg som Antidoping Sverige har till förfogande samt vad SF själva rekommenderar och ställer krav på, i deras egen utbildningsplan.</a:t>
            </a:r>
          </a:p>
          <a:p>
            <a:endParaRPr lang="sv-SE" dirty="0"/>
          </a:p>
          <a:p>
            <a:r>
              <a:rPr lang="sv-SE" dirty="0"/>
              <a:t>Varje gång du vill föreläsa och använda dessa bilder, se till att ladda hem den senaste versionen från antidoping.se, då den kan komma att uppdateras. Se uppdateringsdatumet på första ppt-bilden. </a:t>
            </a:r>
          </a:p>
          <a:p>
            <a:endParaRPr lang="sv-SE" dirty="0"/>
          </a:p>
          <a:p>
            <a:r>
              <a:rPr lang="sv-SE" dirty="0"/>
              <a:t>Du kan klippa in informationen från dessa ppt-bilder in i ditt SF:s/distrikts egna </a:t>
            </a:r>
            <a:r>
              <a:rPr lang="sv-SE" dirty="0" err="1"/>
              <a:t>ppt</a:t>
            </a:r>
            <a:r>
              <a:rPr lang="sv-SE" dirty="0"/>
              <a:t>-mall om så önskas. Observera att det finns anteckningar till bilderna. </a:t>
            </a:r>
          </a:p>
        </p:txBody>
      </p:sp>
    </p:spTree>
    <p:extLst>
      <p:ext uri="{BB962C8B-B14F-4D97-AF65-F5344CB8AC3E}">
        <p14:creationId xmlns:p14="http://schemas.microsoft.com/office/powerpoint/2010/main" val="233231117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F1002-F108-2EEF-F3A4-B3564C4DE5C4}"/>
              </a:ext>
            </a:extLst>
          </p:cNvPr>
          <p:cNvSpPr>
            <a:spLocks noGrp="1"/>
          </p:cNvSpPr>
          <p:nvPr>
            <p:ph type="title"/>
          </p:nvPr>
        </p:nvSpPr>
        <p:spPr/>
        <p:txBody>
          <a:bodyPr/>
          <a:lstStyle/>
          <a:p>
            <a:r>
              <a:rPr lang="sv-SE" sz="3600" dirty="0"/>
              <a:t>Vaccinera klubben mot doping</a:t>
            </a:r>
            <a:endParaRPr lang="sv-SE" dirty="0"/>
          </a:p>
        </p:txBody>
      </p:sp>
      <p:sp>
        <p:nvSpPr>
          <p:cNvPr id="3" name="Platshållare för innehåll 2">
            <a:extLst>
              <a:ext uri="{FF2B5EF4-FFF2-40B4-BE49-F238E27FC236}">
                <a16:creationId xmlns:a16="http://schemas.microsoft.com/office/drawing/2014/main" id="{9B37B62C-3CC4-9240-1161-F0C9F57762D9}"/>
              </a:ext>
            </a:extLst>
          </p:cNvPr>
          <p:cNvSpPr>
            <a:spLocks noGrp="1"/>
          </p:cNvSpPr>
          <p:nvPr>
            <p:ph idx="1"/>
          </p:nvPr>
        </p:nvSpPr>
        <p:spPr/>
        <p:txBody>
          <a:bodyPr>
            <a:normAutofit/>
          </a:bodyPr>
          <a:lstStyle/>
          <a:p>
            <a:pPr marL="0" indent="0">
              <a:buNone/>
            </a:pPr>
            <a:r>
              <a:rPr lang="sv-SE" sz="3200" b="1" dirty="0"/>
              <a:t>Ytterligare fördelar på köpet</a:t>
            </a:r>
            <a:endParaRPr lang="sv-SE" sz="3200" b="1" dirty="0">
              <a:hlinkClick r:id="rId3">
                <a:extLst>
                  <a:ext uri="{A12FA001-AC4F-418D-AE19-62706E023703}">
                    <ahyp:hlinkClr xmlns:ahyp="http://schemas.microsoft.com/office/drawing/2018/hyperlinkcolor" val="tx"/>
                  </a:ext>
                </a:extLst>
              </a:hlinkClick>
            </a:endParaRPr>
          </a:p>
          <a:p>
            <a:r>
              <a:rPr lang="sv-SE" sz="1800" dirty="0"/>
              <a:t>Får vetskap om ytterligare hjälpmedel för utbildning och information</a:t>
            </a:r>
          </a:p>
          <a:p>
            <a:pPr lvl="1"/>
            <a:r>
              <a:rPr lang="sv-SE" sz="1800" dirty="0"/>
              <a:t> T.ex. diskussionshandledning för ledare, mall för hemsideinformation, informationskällor</a:t>
            </a:r>
          </a:p>
          <a:p>
            <a:r>
              <a:rPr lang="sv-SE" sz="1800" dirty="0"/>
              <a:t>Kan beställa gratis diplom, informationsmaterial och profilprodukter</a:t>
            </a:r>
          </a:p>
          <a:p>
            <a:r>
              <a:rPr lang="sv-SE" sz="1800" dirty="0"/>
              <a:t>Kan beställa dopingkontroller från Antidoping Sverige</a:t>
            </a:r>
          </a:p>
          <a:p>
            <a:endParaRPr lang="sv-SE" sz="1800" dirty="0"/>
          </a:p>
        </p:txBody>
      </p:sp>
    </p:spTree>
    <p:extLst>
      <p:ext uri="{BB962C8B-B14F-4D97-AF65-F5344CB8AC3E}">
        <p14:creationId xmlns:p14="http://schemas.microsoft.com/office/powerpoint/2010/main" val="4061083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E6434D-8F71-D5F9-9E96-1F4E1A52B820}"/>
              </a:ext>
            </a:extLst>
          </p:cNvPr>
          <p:cNvSpPr>
            <a:spLocks noGrp="1"/>
          </p:cNvSpPr>
          <p:nvPr>
            <p:ph type="title"/>
          </p:nvPr>
        </p:nvSpPr>
        <p:spPr>
          <a:xfrm>
            <a:off x="838199" y="365125"/>
            <a:ext cx="11118274" cy="1325563"/>
          </a:xfrm>
        </p:spPr>
        <p:txBody>
          <a:bodyPr>
            <a:normAutofit/>
          </a:bodyPr>
          <a:lstStyle/>
          <a:p>
            <a:r>
              <a:rPr lang="sv-SE" sz="3600" dirty="0"/>
              <a:t>Gratis informationsfoldrar m.m. för vaccinerade föreningar</a:t>
            </a:r>
          </a:p>
        </p:txBody>
      </p:sp>
      <p:sp>
        <p:nvSpPr>
          <p:cNvPr id="3" name="Platshållare för innehåll 2">
            <a:extLst>
              <a:ext uri="{FF2B5EF4-FFF2-40B4-BE49-F238E27FC236}">
                <a16:creationId xmlns:a16="http://schemas.microsoft.com/office/drawing/2014/main" id="{7BB9010D-5D2D-BF09-04E9-89C1253776F3}"/>
              </a:ext>
            </a:extLst>
          </p:cNvPr>
          <p:cNvSpPr>
            <a:spLocks noGrp="1"/>
          </p:cNvSpPr>
          <p:nvPr>
            <p:ph idx="1"/>
          </p:nvPr>
        </p:nvSpPr>
        <p:spPr>
          <a:xfrm>
            <a:off x="9485646" y="4102831"/>
            <a:ext cx="2362200" cy="4351338"/>
          </a:xfrm>
        </p:spPr>
        <p:txBody>
          <a:bodyPr>
            <a:normAutofit/>
          </a:bodyPr>
          <a:lstStyle/>
          <a:p>
            <a:pPr marL="0" indent="0">
              <a:buNone/>
            </a:pPr>
            <a:r>
              <a:rPr lang="sv-SE" sz="1800" dirty="0">
                <a:hlinkClick r:id="rId3"/>
              </a:rPr>
              <a:t>Se utbud. Beställs här efter vaccination</a:t>
            </a:r>
            <a:r>
              <a:rPr lang="sv-SE" sz="1800" dirty="0"/>
              <a:t>.</a:t>
            </a:r>
          </a:p>
        </p:txBody>
      </p:sp>
      <p:pic>
        <p:nvPicPr>
          <p:cNvPr id="4" name="Bildobjekt 3" descr="En bild som visar text&#10;&#10;Automatiskt genererad beskrivning">
            <a:extLst>
              <a:ext uri="{FF2B5EF4-FFF2-40B4-BE49-F238E27FC236}">
                <a16:creationId xmlns:a16="http://schemas.microsoft.com/office/drawing/2014/main" id="{7B3DDA25-F466-4AB3-7E4C-8D538A6EE4D7}"/>
              </a:ext>
            </a:extLst>
          </p:cNvPr>
          <p:cNvPicPr>
            <a:picLocks noChangeAspect="1"/>
          </p:cNvPicPr>
          <p:nvPr/>
        </p:nvPicPr>
        <p:blipFill>
          <a:blip r:embed="rId4"/>
          <a:stretch>
            <a:fillRect/>
          </a:stretch>
        </p:blipFill>
        <p:spPr>
          <a:xfrm rot="21174112">
            <a:off x="2879824" y="2884182"/>
            <a:ext cx="1594433" cy="3381053"/>
          </a:xfrm>
          <a:prstGeom prst="rect">
            <a:avLst/>
          </a:prstGeom>
          <a:ln>
            <a:noFill/>
          </a:ln>
          <a:effectLst>
            <a:outerShdw blurRad="292100" dist="139700" dir="2700000" algn="tl" rotWithShape="0">
              <a:srgbClr val="333333">
                <a:alpha val="65000"/>
              </a:srgbClr>
            </a:outerShdw>
          </a:effectLst>
        </p:spPr>
      </p:pic>
      <p:pic>
        <p:nvPicPr>
          <p:cNvPr id="5" name="Bildobjekt 4" descr="En bild som visar text&#10;&#10;Automatiskt genererad beskrivning">
            <a:extLst>
              <a:ext uri="{FF2B5EF4-FFF2-40B4-BE49-F238E27FC236}">
                <a16:creationId xmlns:a16="http://schemas.microsoft.com/office/drawing/2014/main" id="{C5365024-F8B6-FA17-C203-D19E850B8F55}"/>
              </a:ext>
            </a:extLst>
          </p:cNvPr>
          <p:cNvPicPr>
            <a:picLocks noChangeAspect="1"/>
          </p:cNvPicPr>
          <p:nvPr/>
        </p:nvPicPr>
        <p:blipFill>
          <a:blip r:embed="rId5"/>
          <a:stretch>
            <a:fillRect/>
          </a:stretch>
        </p:blipFill>
        <p:spPr>
          <a:xfrm rot="393720">
            <a:off x="6668442" y="1955478"/>
            <a:ext cx="2006907" cy="4294706"/>
          </a:xfrm>
          <a:prstGeom prst="rect">
            <a:avLst/>
          </a:prstGeom>
          <a:ln>
            <a:noFill/>
          </a:ln>
          <a:effectLst>
            <a:outerShdw blurRad="292100" dist="139700" dir="2700000" algn="tl" rotWithShape="0">
              <a:srgbClr val="333333">
                <a:alpha val="65000"/>
              </a:srgbClr>
            </a:outerShdw>
          </a:effectLst>
        </p:spPr>
      </p:pic>
      <p:pic>
        <p:nvPicPr>
          <p:cNvPr id="6" name="Bildobjekt 5" descr="En bild som visar text, kopp&#10;&#10;Automatiskt genererad beskrivning">
            <a:extLst>
              <a:ext uri="{FF2B5EF4-FFF2-40B4-BE49-F238E27FC236}">
                <a16:creationId xmlns:a16="http://schemas.microsoft.com/office/drawing/2014/main" id="{137BDC3D-4A96-0689-D7BA-4FA5F844BA07}"/>
              </a:ext>
            </a:extLst>
          </p:cNvPr>
          <p:cNvPicPr>
            <a:picLocks noChangeAspect="1"/>
          </p:cNvPicPr>
          <p:nvPr/>
        </p:nvPicPr>
        <p:blipFill>
          <a:blip r:embed="rId6"/>
          <a:stretch>
            <a:fillRect/>
          </a:stretch>
        </p:blipFill>
        <p:spPr>
          <a:xfrm>
            <a:off x="4457339" y="2073060"/>
            <a:ext cx="1767398" cy="3785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468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C5EA07-E810-A170-D204-1790A5F14C31}"/>
              </a:ext>
            </a:extLst>
          </p:cNvPr>
          <p:cNvSpPr>
            <a:spLocks noGrp="1"/>
          </p:cNvSpPr>
          <p:nvPr>
            <p:ph type="title"/>
          </p:nvPr>
        </p:nvSpPr>
        <p:spPr/>
        <p:txBody>
          <a:bodyPr>
            <a:normAutofit/>
          </a:bodyPr>
          <a:lstStyle/>
          <a:p>
            <a:r>
              <a:rPr lang="sv-SE" sz="3600" dirty="0"/>
              <a:t>Marknadsföra Vaccinera Klubben Mot Doping</a:t>
            </a:r>
          </a:p>
        </p:txBody>
      </p:sp>
      <p:sp>
        <p:nvSpPr>
          <p:cNvPr id="3" name="Platshållare för innehåll 2">
            <a:extLst>
              <a:ext uri="{FF2B5EF4-FFF2-40B4-BE49-F238E27FC236}">
                <a16:creationId xmlns:a16="http://schemas.microsoft.com/office/drawing/2014/main" id="{17EA0461-EEF6-0BAF-7A18-1A73312A6156}"/>
              </a:ext>
            </a:extLst>
          </p:cNvPr>
          <p:cNvSpPr>
            <a:spLocks noGrp="1"/>
          </p:cNvSpPr>
          <p:nvPr>
            <p:ph idx="1"/>
          </p:nvPr>
        </p:nvSpPr>
        <p:spPr/>
        <p:txBody>
          <a:bodyPr/>
          <a:lstStyle/>
          <a:p>
            <a:r>
              <a:rPr lang="sv-SE" sz="1800" dirty="0"/>
              <a:t>Informationsfolder</a:t>
            </a:r>
          </a:p>
          <a:p>
            <a:r>
              <a:rPr lang="sv-SE" sz="1800" dirty="0"/>
              <a:t>Banderoller, </a:t>
            </a:r>
            <a:r>
              <a:rPr lang="sv-SE" sz="1800" dirty="0" err="1"/>
              <a:t>rollups</a:t>
            </a:r>
            <a:r>
              <a:rPr lang="sv-SE" sz="1800" dirty="0"/>
              <a:t>, </a:t>
            </a:r>
            <a:r>
              <a:rPr lang="sv-SE" sz="1800" dirty="0" err="1"/>
              <a:t>giveaways</a:t>
            </a:r>
            <a:r>
              <a:rPr lang="sv-SE" sz="1800" dirty="0"/>
              <a:t> (disktrasor)</a:t>
            </a:r>
          </a:p>
          <a:p>
            <a:r>
              <a:rPr lang="sv-SE" sz="1800" dirty="0"/>
              <a:t>Puff till hemsida</a:t>
            </a:r>
          </a:p>
          <a:p>
            <a:r>
              <a:rPr lang="sv-SE" sz="1800" dirty="0"/>
              <a:t>Film (1 min 15 sek) </a:t>
            </a:r>
          </a:p>
          <a:p>
            <a:r>
              <a:rPr lang="sv-SE" sz="1800" dirty="0"/>
              <a:t>Animerad kort film (15 sek)</a:t>
            </a:r>
          </a:p>
          <a:p>
            <a:r>
              <a:rPr lang="sv-SE" sz="1800" dirty="0" err="1"/>
              <a:t>Ppt</a:t>
            </a:r>
            <a:r>
              <a:rPr lang="sv-SE" sz="1800" dirty="0"/>
              <a:t>-bilder ”Vad, hur, varför”</a:t>
            </a:r>
          </a:p>
          <a:p>
            <a:r>
              <a:rPr lang="sv-SE" sz="1800" dirty="0"/>
              <a:t>Info på antidoping.se</a:t>
            </a:r>
          </a:p>
          <a:p>
            <a:r>
              <a:rPr lang="sv-SE" sz="1800" dirty="0"/>
              <a:t>Antidoping Sveriges Facebook/Instagram-inlägg som ni kan dela</a:t>
            </a:r>
          </a:p>
          <a:p>
            <a:endParaRPr lang="sv-SE" dirty="0"/>
          </a:p>
        </p:txBody>
      </p:sp>
      <p:pic>
        <p:nvPicPr>
          <p:cNvPr id="4" name="Bildobjekt 3">
            <a:extLst>
              <a:ext uri="{FF2B5EF4-FFF2-40B4-BE49-F238E27FC236}">
                <a16:creationId xmlns:a16="http://schemas.microsoft.com/office/drawing/2014/main" id="{B55A3E28-0921-B88C-2A79-332381EFBD4D}"/>
              </a:ext>
            </a:extLst>
          </p:cNvPr>
          <p:cNvPicPr>
            <a:picLocks noChangeAspect="1"/>
          </p:cNvPicPr>
          <p:nvPr/>
        </p:nvPicPr>
        <p:blipFill>
          <a:blip r:embed="rId3"/>
          <a:srcRect/>
          <a:stretch/>
        </p:blipFill>
        <p:spPr>
          <a:xfrm rot="21309418">
            <a:off x="10441681" y="2805172"/>
            <a:ext cx="1470348" cy="3398708"/>
          </a:xfrm>
          <a:prstGeom prst="rect">
            <a:avLst/>
          </a:prstGeom>
          <a:effectLst>
            <a:outerShdw blurRad="50800" dist="38100" dir="2700000" algn="tl" rotWithShape="0">
              <a:schemeClr val="bg1">
                <a:lumMod val="50000"/>
                <a:alpha val="40000"/>
              </a:schemeClr>
            </a:outerShdw>
          </a:effectLst>
        </p:spPr>
      </p:pic>
      <p:pic>
        <p:nvPicPr>
          <p:cNvPr id="5" name="Bildobjekt 4" descr="En bild som visar text, person, sport, kvinna&#10;&#10;Automatiskt genererad beskrivning">
            <a:extLst>
              <a:ext uri="{FF2B5EF4-FFF2-40B4-BE49-F238E27FC236}">
                <a16:creationId xmlns:a16="http://schemas.microsoft.com/office/drawing/2014/main" id="{7D150600-1469-C567-1205-A2217724630A}"/>
              </a:ext>
            </a:extLst>
          </p:cNvPr>
          <p:cNvPicPr>
            <a:picLocks noChangeAspect="1"/>
          </p:cNvPicPr>
          <p:nvPr/>
        </p:nvPicPr>
        <p:blipFill>
          <a:blip r:embed="rId4"/>
          <a:stretch>
            <a:fillRect/>
          </a:stretch>
        </p:blipFill>
        <p:spPr>
          <a:xfrm rot="248685">
            <a:off x="8267358" y="3156388"/>
            <a:ext cx="1957656" cy="2779193"/>
          </a:xfrm>
          <a:prstGeom prst="rect">
            <a:avLst/>
          </a:prstGeom>
          <a:effectLst>
            <a:outerShdw blurRad="50800" dist="38100" dir="2700000" algn="tl" rotWithShape="0">
              <a:schemeClr val="bg1">
                <a:lumMod val="50000"/>
                <a:alpha val="40000"/>
              </a:schemeClr>
            </a:outerShdw>
          </a:effectLst>
        </p:spPr>
      </p:pic>
      <p:pic>
        <p:nvPicPr>
          <p:cNvPr id="6" name="Picture 6">
            <a:extLst>
              <a:ext uri="{FF2B5EF4-FFF2-40B4-BE49-F238E27FC236}">
                <a16:creationId xmlns:a16="http://schemas.microsoft.com/office/drawing/2014/main" id="{6EDE5E35-125F-3B41-4166-3BA56DDF7DEA}"/>
              </a:ext>
            </a:extLst>
          </p:cNvPr>
          <p:cNvPicPr>
            <a:picLocks noChangeAspect="1"/>
          </p:cNvPicPr>
          <p:nvPr/>
        </p:nvPicPr>
        <p:blipFill>
          <a:blip r:embed="rId5"/>
          <a:stretch>
            <a:fillRect/>
          </a:stretch>
        </p:blipFill>
        <p:spPr>
          <a:xfrm rot="481833">
            <a:off x="5969290" y="2271351"/>
            <a:ext cx="2109757" cy="1758530"/>
          </a:xfrm>
          <a:prstGeom prst="rect">
            <a:avLst/>
          </a:prstGeom>
          <a:effectLst>
            <a:outerShdw blurRad="50800" dist="38100" dir="2700000" algn="tl" rotWithShape="0">
              <a:schemeClr val="bg1">
                <a:lumMod val="50000"/>
                <a:alpha val="40000"/>
              </a:schemeClr>
            </a:outerShdw>
          </a:effectLst>
        </p:spPr>
      </p:pic>
      <p:pic>
        <p:nvPicPr>
          <p:cNvPr id="7" name="Bildobjekt 6">
            <a:extLst>
              <a:ext uri="{FF2B5EF4-FFF2-40B4-BE49-F238E27FC236}">
                <a16:creationId xmlns:a16="http://schemas.microsoft.com/office/drawing/2014/main" id="{664CA766-4A8B-9B29-5652-4BB19DDCF54E}"/>
              </a:ext>
            </a:extLst>
          </p:cNvPr>
          <p:cNvPicPr>
            <a:picLocks noChangeAspect="1"/>
          </p:cNvPicPr>
          <p:nvPr/>
        </p:nvPicPr>
        <p:blipFill>
          <a:blip r:embed="rId6"/>
          <a:srcRect/>
          <a:stretch/>
        </p:blipFill>
        <p:spPr>
          <a:xfrm rot="21309418">
            <a:off x="8429022" y="1591943"/>
            <a:ext cx="3255592" cy="1104688"/>
          </a:xfrm>
          <a:prstGeom prst="rect">
            <a:avLst/>
          </a:prstGeom>
          <a:effectLst>
            <a:outerShdw blurRad="50800" dist="38100" dir="2700000" algn="tl" rotWithShape="0">
              <a:schemeClr val="bg1">
                <a:lumMod val="50000"/>
                <a:alpha val="40000"/>
              </a:schemeClr>
            </a:outerShdw>
          </a:effectLst>
        </p:spPr>
      </p:pic>
      <p:pic>
        <p:nvPicPr>
          <p:cNvPr id="8" name="Picture 6">
            <a:extLst>
              <a:ext uri="{FF2B5EF4-FFF2-40B4-BE49-F238E27FC236}">
                <a16:creationId xmlns:a16="http://schemas.microsoft.com/office/drawing/2014/main" id="{6DB23179-2FD9-07E4-855B-B3AEA3DB785A}"/>
              </a:ext>
            </a:extLst>
          </p:cNvPr>
          <p:cNvPicPr>
            <a:picLocks noChangeAspect="1"/>
          </p:cNvPicPr>
          <p:nvPr/>
        </p:nvPicPr>
        <p:blipFill>
          <a:blip r:embed="rId7"/>
          <a:srcRect/>
          <a:stretch/>
        </p:blipFill>
        <p:spPr>
          <a:xfrm rot="21036470">
            <a:off x="6497969" y="4753123"/>
            <a:ext cx="1758530" cy="1758530"/>
          </a:xfrm>
          <a:prstGeom prst="rect">
            <a:avLst/>
          </a:prstGeom>
          <a:effectLst>
            <a:outerShdw blurRad="50800" dist="38100" dir="2700000" algn="tl" rotWithShape="0">
              <a:schemeClr val="bg1">
                <a:lumMod val="50000"/>
                <a:alpha val="40000"/>
              </a:schemeClr>
            </a:outerShdw>
          </a:effectLst>
        </p:spPr>
      </p:pic>
    </p:spTree>
    <p:extLst>
      <p:ext uri="{BB962C8B-B14F-4D97-AF65-F5344CB8AC3E}">
        <p14:creationId xmlns:p14="http://schemas.microsoft.com/office/powerpoint/2010/main" val="3786625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C1DECC-577A-E2AA-5D3A-4230F63F3739}"/>
              </a:ext>
            </a:extLst>
          </p:cNvPr>
          <p:cNvSpPr>
            <a:spLocks noGrp="1"/>
          </p:cNvSpPr>
          <p:nvPr>
            <p:ph type="title"/>
          </p:nvPr>
        </p:nvSpPr>
        <p:spPr/>
        <p:txBody>
          <a:bodyPr>
            <a:normAutofit/>
          </a:bodyPr>
          <a:lstStyle/>
          <a:p>
            <a:r>
              <a:rPr lang="sv-SE" sz="3600" dirty="0"/>
              <a:t>E-utbildningen Ren vinnare</a:t>
            </a:r>
          </a:p>
        </p:txBody>
      </p:sp>
      <p:sp>
        <p:nvSpPr>
          <p:cNvPr id="3" name="Platshållare för innehåll 2">
            <a:extLst>
              <a:ext uri="{FF2B5EF4-FFF2-40B4-BE49-F238E27FC236}">
                <a16:creationId xmlns:a16="http://schemas.microsoft.com/office/drawing/2014/main" id="{52354CEF-8CAD-D1AC-5C72-C97D6F890236}"/>
              </a:ext>
            </a:extLst>
          </p:cNvPr>
          <p:cNvSpPr>
            <a:spLocks noGrp="1"/>
          </p:cNvSpPr>
          <p:nvPr>
            <p:ph idx="1"/>
          </p:nvPr>
        </p:nvSpPr>
        <p:spPr/>
        <p:txBody>
          <a:bodyPr>
            <a:normAutofit/>
          </a:bodyPr>
          <a:lstStyle/>
          <a:p>
            <a:r>
              <a:rPr lang="sv-SE" sz="1800" dirty="0">
                <a:hlinkClick r:id="rId3"/>
              </a:rPr>
              <a:t>Länk till introduktionsfilm om Ren vinnare (1:09 min)</a:t>
            </a:r>
            <a:endParaRPr lang="sv-SE" sz="1800" dirty="0"/>
          </a:p>
        </p:txBody>
      </p:sp>
    </p:spTree>
    <p:extLst>
      <p:ext uri="{BB962C8B-B14F-4D97-AF65-F5344CB8AC3E}">
        <p14:creationId xmlns:p14="http://schemas.microsoft.com/office/powerpoint/2010/main" val="132992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F1002-F108-2EEF-F3A4-B3564C4DE5C4}"/>
              </a:ext>
            </a:extLst>
          </p:cNvPr>
          <p:cNvSpPr>
            <a:spLocks noGrp="1"/>
          </p:cNvSpPr>
          <p:nvPr>
            <p:ph type="title"/>
          </p:nvPr>
        </p:nvSpPr>
        <p:spPr>
          <a:xfrm>
            <a:off x="838200" y="681037"/>
            <a:ext cx="10515600" cy="1325563"/>
          </a:xfrm>
        </p:spPr>
        <p:txBody>
          <a:bodyPr>
            <a:normAutofit/>
          </a:bodyPr>
          <a:lstStyle/>
          <a:p>
            <a:r>
              <a:rPr lang="sv-SE" sz="3600" dirty="0"/>
              <a:t>E-utbildningen Ren vinnare</a:t>
            </a:r>
          </a:p>
        </p:txBody>
      </p:sp>
      <p:sp>
        <p:nvSpPr>
          <p:cNvPr id="3" name="Platshållare för innehåll 2">
            <a:extLst>
              <a:ext uri="{FF2B5EF4-FFF2-40B4-BE49-F238E27FC236}">
                <a16:creationId xmlns:a16="http://schemas.microsoft.com/office/drawing/2014/main" id="{9B37B62C-3CC4-9240-1161-F0C9F57762D9}"/>
              </a:ext>
            </a:extLst>
          </p:cNvPr>
          <p:cNvSpPr>
            <a:spLocks noGrp="1"/>
          </p:cNvSpPr>
          <p:nvPr>
            <p:ph idx="1"/>
          </p:nvPr>
        </p:nvSpPr>
        <p:spPr>
          <a:xfrm>
            <a:off x="838200" y="2144280"/>
            <a:ext cx="5664619" cy="4351338"/>
          </a:xfrm>
        </p:spPr>
        <p:txBody>
          <a:bodyPr>
            <a:normAutofit/>
          </a:bodyPr>
          <a:lstStyle/>
          <a:p>
            <a:pPr>
              <a:spcBef>
                <a:spcPts val="600"/>
              </a:spcBef>
              <a:spcAft>
                <a:spcPts val="600"/>
              </a:spcAft>
            </a:pPr>
            <a:r>
              <a:rPr lang="sv-SE" sz="1800" dirty="0">
                <a:solidFill>
                  <a:srgbClr val="006689"/>
                </a:solidFill>
                <a:hlinkClick r:id="rId3">
                  <a:extLst>
                    <a:ext uri="{A12FA001-AC4F-418D-AE19-62706E023703}">
                      <ahyp:hlinkClr xmlns:ahyp="http://schemas.microsoft.com/office/drawing/2018/hyperlinkcolor" val="tx"/>
                    </a:ext>
                  </a:extLst>
                </a:hlinkClick>
              </a:rPr>
              <a:t>renvinnare.se</a:t>
            </a:r>
            <a:endParaRPr lang="sv-SE" sz="1800" dirty="0">
              <a:solidFill>
                <a:srgbClr val="006689"/>
              </a:solidFill>
            </a:endParaRPr>
          </a:p>
          <a:p>
            <a:pPr>
              <a:spcBef>
                <a:spcPts val="600"/>
              </a:spcBef>
              <a:spcAft>
                <a:spcPts val="600"/>
              </a:spcAft>
            </a:pPr>
            <a:r>
              <a:rPr lang="sv-SE" sz="1800" dirty="0"/>
              <a:t>Rekommenderas alla idrottare från 15 år</a:t>
            </a:r>
          </a:p>
          <a:p>
            <a:pPr>
              <a:spcBef>
                <a:spcPts val="600"/>
              </a:spcBef>
              <a:spcAft>
                <a:spcPts val="600"/>
              </a:spcAft>
            </a:pPr>
            <a:r>
              <a:rPr lang="sv-SE" sz="1800" dirty="0"/>
              <a:t>Grundläggande kunskap på 30 min</a:t>
            </a:r>
          </a:p>
          <a:p>
            <a:pPr>
              <a:spcBef>
                <a:spcPts val="600"/>
              </a:spcBef>
              <a:spcAft>
                <a:spcPts val="600"/>
              </a:spcAft>
            </a:pPr>
            <a:r>
              <a:rPr lang="sv-SE" sz="1800" dirty="0"/>
              <a:t>7 moduler med videoklipp, övningar och fakta</a:t>
            </a:r>
          </a:p>
          <a:p>
            <a:pPr>
              <a:spcBef>
                <a:spcPts val="600"/>
              </a:spcBef>
              <a:spcAft>
                <a:spcPts val="600"/>
              </a:spcAft>
            </a:pPr>
            <a:r>
              <a:rPr lang="sv-SE" sz="1800" dirty="0"/>
              <a:t>Digital sammanfattning efter genomförd modul</a:t>
            </a:r>
          </a:p>
          <a:p>
            <a:pPr>
              <a:spcBef>
                <a:spcPts val="600"/>
              </a:spcBef>
              <a:spcAft>
                <a:spcPts val="600"/>
              </a:spcAft>
            </a:pPr>
            <a:r>
              <a:rPr lang="sv-SE" sz="1800" dirty="0"/>
              <a:t>Digitalt diplom efter genomförd utbildning</a:t>
            </a:r>
          </a:p>
          <a:p>
            <a:pPr>
              <a:spcBef>
                <a:spcPts val="600"/>
              </a:spcBef>
              <a:spcAft>
                <a:spcPts val="600"/>
              </a:spcAft>
            </a:pPr>
            <a:r>
              <a:rPr lang="sv-SE" sz="1800" dirty="0"/>
              <a:t>Kunskapstest (19 av 21 rätt för godkänt) för att repetera sina kunskaper, förslagsvis vartannat år</a:t>
            </a:r>
          </a:p>
          <a:p>
            <a:pPr>
              <a:spcBef>
                <a:spcPts val="600"/>
              </a:spcBef>
              <a:spcAft>
                <a:spcPts val="600"/>
              </a:spcAft>
            </a:pPr>
            <a:r>
              <a:rPr lang="sv-SE" sz="1800" dirty="0"/>
              <a:t>Finns på sve och </a:t>
            </a:r>
            <a:r>
              <a:rPr lang="sv-SE" sz="1800" dirty="0" err="1"/>
              <a:t>eng</a:t>
            </a:r>
            <a:endParaRPr lang="sv-SE" sz="1800" dirty="0"/>
          </a:p>
          <a:p>
            <a:endParaRPr lang="sv-SE" sz="1800" dirty="0"/>
          </a:p>
        </p:txBody>
      </p:sp>
      <p:pic>
        <p:nvPicPr>
          <p:cNvPr id="4" name="Bildobjekt 3">
            <a:hlinkClick r:id="rId3"/>
            <a:extLst>
              <a:ext uri="{FF2B5EF4-FFF2-40B4-BE49-F238E27FC236}">
                <a16:creationId xmlns:a16="http://schemas.microsoft.com/office/drawing/2014/main" id="{4F686AF1-2E5A-5314-3A75-240AD5EF864D}"/>
              </a:ext>
            </a:extLst>
          </p:cNvPr>
          <p:cNvPicPr>
            <a:picLocks noChangeAspect="1"/>
          </p:cNvPicPr>
          <p:nvPr/>
        </p:nvPicPr>
        <p:blipFill>
          <a:blip r:embed="rId4"/>
          <a:stretch>
            <a:fillRect/>
          </a:stretch>
        </p:blipFill>
        <p:spPr>
          <a:xfrm>
            <a:off x="6502819" y="1825625"/>
            <a:ext cx="4850981" cy="3679299"/>
          </a:xfrm>
          <a:prstGeom prst="rect">
            <a:avLst/>
          </a:prstGeom>
        </p:spPr>
      </p:pic>
    </p:spTree>
    <p:extLst>
      <p:ext uri="{BB962C8B-B14F-4D97-AF65-F5344CB8AC3E}">
        <p14:creationId xmlns:p14="http://schemas.microsoft.com/office/powerpoint/2010/main" val="20701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F10E62-2855-FAE2-C4D1-E0E86030053A}"/>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C3633945-E35A-6C0D-15C4-DC72C7072388}"/>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EC23D8B9-092B-BF81-56E8-93781A124622}"/>
              </a:ext>
            </a:extLst>
          </p:cNvPr>
          <p:cNvPicPr>
            <a:picLocks noChangeAspect="1"/>
          </p:cNvPicPr>
          <p:nvPr/>
        </p:nvPicPr>
        <p:blipFill>
          <a:blip r:embed="rId3"/>
          <a:stretch>
            <a:fillRect/>
          </a:stretch>
        </p:blipFill>
        <p:spPr>
          <a:xfrm>
            <a:off x="3651197" y="142240"/>
            <a:ext cx="4686778" cy="65735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9867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CD0491-D34C-5C10-315F-11CF3BF538DE}"/>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6778B166-8F6D-C47E-6EF1-2176019CB3F7}"/>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B1C1098A-C013-A047-6B4F-0A5EDB50A2B7}"/>
              </a:ext>
            </a:extLst>
          </p:cNvPr>
          <p:cNvPicPr>
            <a:picLocks noChangeAspect="1"/>
          </p:cNvPicPr>
          <p:nvPr/>
        </p:nvPicPr>
        <p:blipFill>
          <a:blip r:embed="rId3"/>
          <a:stretch>
            <a:fillRect/>
          </a:stretch>
        </p:blipFill>
        <p:spPr>
          <a:xfrm>
            <a:off x="3877465" y="274320"/>
            <a:ext cx="4437070" cy="63093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487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170F41-7BFE-E136-A714-721BC3E10776}"/>
              </a:ext>
            </a:extLst>
          </p:cNvPr>
          <p:cNvSpPr>
            <a:spLocks noGrp="1"/>
          </p:cNvSpPr>
          <p:nvPr>
            <p:ph type="title"/>
          </p:nvPr>
        </p:nvSpPr>
        <p:spPr/>
        <p:txBody>
          <a:bodyPr>
            <a:normAutofit/>
          </a:bodyPr>
          <a:lstStyle/>
          <a:p>
            <a:r>
              <a:rPr lang="sv-SE" sz="3600" dirty="0"/>
              <a:t>Marknadsföra Ren vinnare</a:t>
            </a:r>
          </a:p>
        </p:txBody>
      </p:sp>
      <p:sp>
        <p:nvSpPr>
          <p:cNvPr id="3" name="Platshållare för innehåll 2">
            <a:extLst>
              <a:ext uri="{FF2B5EF4-FFF2-40B4-BE49-F238E27FC236}">
                <a16:creationId xmlns:a16="http://schemas.microsoft.com/office/drawing/2014/main" id="{F70A25B4-7CB7-CEBA-D8B9-2341621CC1A8}"/>
              </a:ext>
            </a:extLst>
          </p:cNvPr>
          <p:cNvSpPr>
            <a:spLocks noGrp="1"/>
          </p:cNvSpPr>
          <p:nvPr>
            <p:ph idx="1"/>
          </p:nvPr>
        </p:nvSpPr>
        <p:spPr/>
        <p:txBody>
          <a:bodyPr/>
          <a:lstStyle/>
          <a:p>
            <a:r>
              <a:rPr lang="sv-SE" sz="1800" dirty="0"/>
              <a:t>Banderoll</a:t>
            </a:r>
          </a:p>
          <a:p>
            <a:r>
              <a:rPr lang="sv-SE" sz="1800" dirty="0"/>
              <a:t>Giveaways</a:t>
            </a:r>
          </a:p>
          <a:p>
            <a:r>
              <a:rPr lang="sv-SE" sz="1800" dirty="0"/>
              <a:t>Puff till hemsidan</a:t>
            </a:r>
          </a:p>
          <a:p>
            <a:r>
              <a:rPr lang="sv-SE" sz="1800" dirty="0"/>
              <a:t>Teaser-film (1 min 10 sek)</a:t>
            </a:r>
          </a:p>
          <a:p>
            <a:r>
              <a:rPr lang="sv-SE" sz="1800" dirty="0"/>
              <a:t>Animerad kort film (15 sek)</a:t>
            </a:r>
          </a:p>
          <a:p>
            <a:r>
              <a:rPr lang="sv-SE" sz="1800" dirty="0"/>
              <a:t>Info på antidoping.se</a:t>
            </a:r>
          </a:p>
          <a:p>
            <a:r>
              <a:rPr lang="sv-SE" sz="1800" dirty="0"/>
              <a:t>Antidoping Sveriges Facebook/Instagram-inlägg som ni kan dela</a:t>
            </a:r>
          </a:p>
          <a:p>
            <a:endParaRPr lang="sv-SE" dirty="0"/>
          </a:p>
        </p:txBody>
      </p:sp>
      <p:pic>
        <p:nvPicPr>
          <p:cNvPr id="10" name="Bildobjekt 9" descr="En bild som visar text&#10;&#10;Automatiskt genererad beskrivning">
            <a:extLst>
              <a:ext uri="{FF2B5EF4-FFF2-40B4-BE49-F238E27FC236}">
                <a16:creationId xmlns:a16="http://schemas.microsoft.com/office/drawing/2014/main" id="{801B5C94-8B80-2F87-1122-58F7283566D1}"/>
              </a:ext>
            </a:extLst>
          </p:cNvPr>
          <p:cNvPicPr>
            <a:picLocks noChangeAspect="1"/>
          </p:cNvPicPr>
          <p:nvPr/>
        </p:nvPicPr>
        <p:blipFill>
          <a:blip r:embed="rId3"/>
          <a:stretch>
            <a:fillRect/>
          </a:stretch>
        </p:blipFill>
        <p:spPr>
          <a:xfrm>
            <a:off x="10074278" y="2835645"/>
            <a:ext cx="2117722" cy="1286351"/>
          </a:xfrm>
          <a:prstGeom prst="rect">
            <a:avLst/>
          </a:prstGeom>
        </p:spPr>
      </p:pic>
      <p:pic>
        <p:nvPicPr>
          <p:cNvPr id="11" name="Bildobjekt 10" descr="En bild som visar koppling&#10;&#10;Automatiskt genererad beskrivning">
            <a:extLst>
              <a:ext uri="{FF2B5EF4-FFF2-40B4-BE49-F238E27FC236}">
                <a16:creationId xmlns:a16="http://schemas.microsoft.com/office/drawing/2014/main" id="{075EDBEF-8C9F-30A1-1E59-4D64436DD6CB}"/>
              </a:ext>
            </a:extLst>
          </p:cNvPr>
          <p:cNvPicPr>
            <a:picLocks noChangeAspect="1"/>
          </p:cNvPicPr>
          <p:nvPr/>
        </p:nvPicPr>
        <p:blipFill>
          <a:blip r:embed="rId4"/>
          <a:stretch>
            <a:fillRect/>
          </a:stretch>
        </p:blipFill>
        <p:spPr>
          <a:xfrm rot="780000">
            <a:off x="7983916" y="13556"/>
            <a:ext cx="1765712" cy="2354283"/>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4840711D-3120-9D42-A282-C5CDE28BB8C7}"/>
              </a:ext>
            </a:extLst>
          </p:cNvPr>
          <p:cNvPicPr>
            <a:picLocks noChangeAspect="1"/>
          </p:cNvPicPr>
          <p:nvPr/>
        </p:nvPicPr>
        <p:blipFill>
          <a:blip r:embed="rId5"/>
          <a:stretch>
            <a:fillRect/>
          </a:stretch>
        </p:blipFill>
        <p:spPr>
          <a:xfrm rot="21361222">
            <a:off x="5794803" y="2460648"/>
            <a:ext cx="4260282" cy="1416368"/>
          </a:xfrm>
          <a:prstGeom prst="rect">
            <a:avLst/>
          </a:prstGeom>
          <a:effectLst>
            <a:outerShdw blurRad="50800" dist="38100" dir="2700000" algn="tl" rotWithShape="0">
              <a:schemeClr val="bg1">
                <a:lumMod val="50000"/>
                <a:alpha val="40000"/>
              </a:schemeClr>
            </a:outerShdw>
          </a:effectLst>
        </p:spPr>
      </p:pic>
      <p:pic>
        <p:nvPicPr>
          <p:cNvPr id="13" name="Bildobjekt 12">
            <a:extLst>
              <a:ext uri="{FF2B5EF4-FFF2-40B4-BE49-F238E27FC236}">
                <a16:creationId xmlns:a16="http://schemas.microsoft.com/office/drawing/2014/main" id="{BF57DA3E-2CF0-CEF9-8D92-568E9334BB8D}"/>
              </a:ext>
            </a:extLst>
          </p:cNvPr>
          <p:cNvPicPr>
            <a:picLocks noChangeAspect="1"/>
          </p:cNvPicPr>
          <p:nvPr/>
        </p:nvPicPr>
        <p:blipFill>
          <a:blip r:embed="rId6"/>
          <a:stretch>
            <a:fillRect/>
          </a:stretch>
        </p:blipFill>
        <p:spPr>
          <a:xfrm rot="439308">
            <a:off x="7678994" y="4054168"/>
            <a:ext cx="4218082" cy="1863511"/>
          </a:xfrm>
          <a:prstGeom prst="rect">
            <a:avLst/>
          </a:prstGeom>
        </p:spPr>
      </p:pic>
      <p:pic>
        <p:nvPicPr>
          <p:cNvPr id="14" name="Bildobjekt 13">
            <a:extLst>
              <a:ext uri="{FF2B5EF4-FFF2-40B4-BE49-F238E27FC236}">
                <a16:creationId xmlns:a16="http://schemas.microsoft.com/office/drawing/2014/main" id="{25A55E2D-656B-935D-93FA-36A548692FFC}"/>
              </a:ext>
            </a:extLst>
          </p:cNvPr>
          <p:cNvPicPr>
            <a:picLocks noChangeAspect="1"/>
          </p:cNvPicPr>
          <p:nvPr/>
        </p:nvPicPr>
        <p:blipFill>
          <a:blip r:embed="rId7"/>
          <a:stretch>
            <a:fillRect/>
          </a:stretch>
        </p:blipFill>
        <p:spPr>
          <a:xfrm rot="1035757">
            <a:off x="9750542" y="325066"/>
            <a:ext cx="2229934" cy="2229934"/>
          </a:xfrm>
          <a:prstGeom prst="rect">
            <a:avLst/>
          </a:prstGeom>
        </p:spPr>
      </p:pic>
    </p:spTree>
    <p:extLst>
      <p:ext uri="{BB962C8B-B14F-4D97-AF65-F5344CB8AC3E}">
        <p14:creationId xmlns:p14="http://schemas.microsoft.com/office/powerpoint/2010/main" val="73996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54A397-8B58-260C-B175-444E7B31691C}"/>
              </a:ext>
            </a:extLst>
          </p:cNvPr>
          <p:cNvSpPr>
            <a:spLocks noGrp="1"/>
          </p:cNvSpPr>
          <p:nvPr>
            <p:ph type="title"/>
          </p:nvPr>
        </p:nvSpPr>
        <p:spPr/>
        <p:txBody>
          <a:bodyPr>
            <a:normAutofit/>
          </a:bodyPr>
          <a:lstStyle/>
          <a:p>
            <a:r>
              <a:rPr lang="sv-SE" sz="3600" dirty="0"/>
              <a:t>Antidopingsnack</a:t>
            </a:r>
          </a:p>
        </p:txBody>
      </p:sp>
      <p:sp>
        <p:nvSpPr>
          <p:cNvPr id="3" name="Platshållare för innehåll 2">
            <a:extLst>
              <a:ext uri="{FF2B5EF4-FFF2-40B4-BE49-F238E27FC236}">
                <a16:creationId xmlns:a16="http://schemas.microsoft.com/office/drawing/2014/main" id="{0B06DCAE-8C0A-4AFC-F5B9-4DA6E08BABA3}"/>
              </a:ext>
            </a:extLst>
          </p:cNvPr>
          <p:cNvSpPr>
            <a:spLocks noGrp="1"/>
          </p:cNvSpPr>
          <p:nvPr>
            <p:ph idx="1"/>
          </p:nvPr>
        </p:nvSpPr>
        <p:spPr/>
        <p:txBody>
          <a:bodyPr/>
          <a:lstStyle/>
          <a:p>
            <a:r>
              <a:rPr lang="sv-SE" sz="1800" dirty="0"/>
              <a:t>Handledning för tränare/ledare att prata antidoping </a:t>
            </a:r>
            <a:br>
              <a:rPr lang="sv-SE" sz="1800" dirty="0"/>
            </a:br>
            <a:r>
              <a:rPr lang="sv-SE" sz="1800" dirty="0"/>
              <a:t>med sina aktiva </a:t>
            </a:r>
            <a:r>
              <a:rPr lang="sv-SE" sz="1800" dirty="0">
                <a:solidFill>
                  <a:schemeClr val="accent1"/>
                </a:solidFill>
                <a:hlinkClick r:id="rId3">
                  <a:extLst>
                    <a:ext uri="{A12FA001-AC4F-418D-AE19-62706E023703}">
                      <ahyp:hlinkClr xmlns:ahyp="http://schemas.microsoft.com/office/drawing/2018/hyperlinkcolor" val="tx"/>
                    </a:ext>
                  </a:extLst>
                </a:hlinkClick>
              </a:rPr>
              <a:t>(Länk)</a:t>
            </a:r>
            <a:endParaRPr lang="sv-SE" sz="1800" dirty="0">
              <a:solidFill>
                <a:schemeClr val="accent1"/>
              </a:solidFill>
            </a:endParaRPr>
          </a:p>
          <a:p>
            <a:r>
              <a:rPr lang="sv-SE" sz="1800" dirty="0"/>
              <a:t>Passar från 15 år</a:t>
            </a:r>
          </a:p>
          <a:p>
            <a:r>
              <a:rPr lang="sv-SE" sz="1800" dirty="0"/>
              <a:t>Ger aktiva baskunskap om dopingreglerna</a:t>
            </a:r>
          </a:p>
          <a:p>
            <a:r>
              <a:rPr lang="sv-SE" sz="1800" dirty="0"/>
              <a:t>6 avsnitt diskuteras</a:t>
            </a:r>
          </a:p>
          <a:p>
            <a:r>
              <a:rPr lang="sv-SE" sz="1800" dirty="0"/>
              <a:t>Övningar, fördjupande kunskap för alla avsnitt</a:t>
            </a:r>
          </a:p>
          <a:p>
            <a:r>
              <a:rPr lang="sv-SE" sz="1800" dirty="0"/>
              <a:t>Kan ta hjälp från RF-SISU distrikt </a:t>
            </a:r>
          </a:p>
          <a:p>
            <a:pPr marL="0" indent="0">
              <a:buNone/>
            </a:pPr>
            <a:endParaRPr lang="sv-SE" dirty="0"/>
          </a:p>
          <a:p>
            <a:endParaRPr lang="sv-SE" dirty="0"/>
          </a:p>
          <a:p>
            <a:endParaRPr lang="sv-SE" dirty="0"/>
          </a:p>
          <a:p>
            <a:endParaRPr lang="sv-SE" dirty="0"/>
          </a:p>
          <a:p>
            <a:endParaRPr lang="sv-SE" dirty="0"/>
          </a:p>
        </p:txBody>
      </p:sp>
      <p:pic>
        <p:nvPicPr>
          <p:cNvPr id="4" name="Bildobjekt 3">
            <a:extLst>
              <a:ext uri="{FF2B5EF4-FFF2-40B4-BE49-F238E27FC236}">
                <a16:creationId xmlns:a16="http://schemas.microsoft.com/office/drawing/2014/main" id="{237BD7E2-882C-BC61-E170-33DC106B423B}"/>
              </a:ext>
            </a:extLst>
          </p:cNvPr>
          <p:cNvPicPr>
            <a:picLocks noChangeAspect="1"/>
          </p:cNvPicPr>
          <p:nvPr/>
        </p:nvPicPr>
        <p:blipFill>
          <a:blip r:embed="rId4"/>
          <a:srcRect/>
          <a:stretch/>
        </p:blipFill>
        <p:spPr>
          <a:xfrm rot="505629">
            <a:off x="7016224" y="1440842"/>
            <a:ext cx="4457710" cy="4598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6768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4EE32-F920-9CC7-0AEB-04096E6E1189}"/>
              </a:ext>
            </a:extLst>
          </p:cNvPr>
          <p:cNvSpPr>
            <a:spLocks noGrp="1"/>
          </p:cNvSpPr>
          <p:nvPr>
            <p:ph type="title"/>
          </p:nvPr>
        </p:nvSpPr>
        <p:spPr/>
        <p:txBody>
          <a:bodyPr>
            <a:normAutofit/>
          </a:bodyPr>
          <a:lstStyle/>
          <a:p>
            <a:r>
              <a:rPr lang="sv-SE" sz="3600" dirty="0"/>
              <a:t>Boka föreläsning</a:t>
            </a:r>
          </a:p>
        </p:txBody>
      </p:sp>
      <p:sp>
        <p:nvSpPr>
          <p:cNvPr id="3" name="Platshållare för innehåll 2">
            <a:extLst>
              <a:ext uri="{FF2B5EF4-FFF2-40B4-BE49-F238E27FC236}">
                <a16:creationId xmlns:a16="http://schemas.microsoft.com/office/drawing/2014/main" id="{D4607706-4E18-6300-BE4A-DBB25026F932}"/>
              </a:ext>
            </a:extLst>
          </p:cNvPr>
          <p:cNvSpPr>
            <a:spLocks noGrp="1"/>
          </p:cNvSpPr>
          <p:nvPr>
            <p:ph idx="1"/>
          </p:nvPr>
        </p:nvSpPr>
        <p:spPr>
          <a:xfrm>
            <a:off x="838201" y="1825625"/>
            <a:ext cx="6195645" cy="4351338"/>
          </a:xfrm>
        </p:spPr>
        <p:txBody>
          <a:bodyPr>
            <a:normAutofit/>
          </a:bodyPr>
          <a:lstStyle/>
          <a:p>
            <a:r>
              <a:rPr lang="sv-SE" sz="1800" dirty="0"/>
              <a:t>Mer info och bokningsformulär:</a:t>
            </a:r>
            <a:r>
              <a:rPr lang="sv-SE" sz="1800" u="sng" dirty="0"/>
              <a:t> </a:t>
            </a:r>
            <a:r>
              <a:rPr lang="sv-SE" sz="1800" dirty="0">
                <a:hlinkClick r:id="rId3">
                  <a:extLst>
                    <a:ext uri="{A12FA001-AC4F-418D-AE19-62706E023703}">
                      <ahyp:hlinkClr xmlns:ahyp="http://schemas.microsoft.com/office/drawing/2018/hyperlinkcolor" val="tx"/>
                    </a:ext>
                  </a:extLst>
                </a:hlinkClick>
              </a:rPr>
              <a:t>antidoping.se</a:t>
            </a:r>
            <a:endParaRPr lang="sv-SE" sz="1800" dirty="0"/>
          </a:p>
          <a:p>
            <a:r>
              <a:rPr lang="sv-SE" sz="1800" dirty="0"/>
              <a:t>Följande kan beställa:</a:t>
            </a:r>
          </a:p>
          <a:p>
            <a:pPr lvl="1"/>
            <a:r>
              <a:rPr lang="sv-SE" sz="1800" dirty="0"/>
              <a:t>SF till landslagsnivå eller tränarsamlingar</a:t>
            </a:r>
          </a:p>
          <a:p>
            <a:pPr lvl="1"/>
            <a:r>
              <a:rPr lang="sv-SE" sz="1800" dirty="0"/>
              <a:t>Elitsatsande förening</a:t>
            </a:r>
          </a:p>
          <a:p>
            <a:pPr lvl="1"/>
            <a:r>
              <a:rPr lang="sv-SE" sz="1800" dirty="0"/>
              <a:t>RIG/NIU</a:t>
            </a:r>
          </a:p>
          <a:p>
            <a:r>
              <a:rPr lang="sv-SE" sz="1800" dirty="0"/>
              <a:t>Förfrågningar om föreläsningar på lägre föreningsnivå hänvisas till RF-SISU distrikt</a:t>
            </a:r>
          </a:p>
        </p:txBody>
      </p:sp>
      <p:pic>
        <p:nvPicPr>
          <p:cNvPr id="5" name="Bildobjekt 4" descr="En bild som visar klädsel, person, stol, möbler&#10;&#10;Automatiskt genererad beskrivning">
            <a:extLst>
              <a:ext uri="{FF2B5EF4-FFF2-40B4-BE49-F238E27FC236}">
                <a16:creationId xmlns:a16="http://schemas.microsoft.com/office/drawing/2014/main" id="{2B5EEDCB-DC52-3DB3-7926-355C75406244}"/>
              </a:ext>
            </a:extLst>
          </p:cNvPr>
          <p:cNvPicPr>
            <a:picLocks noChangeAspect="1"/>
          </p:cNvPicPr>
          <p:nvPr/>
        </p:nvPicPr>
        <p:blipFill rotWithShape="1">
          <a:blip r:embed="rId4"/>
          <a:srcRect l="16217" r="11561"/>
          <a:stretch/>
        </p:blipFill>
        <p:spPr>
          <a:xfrm>
            <a:off x="7033846" y="1690688"/>
            <a:ext cx="4113438" cy="4271647"/>
          </a:xfrm>
          <a:prstGeom prst="rect">
            <a:avLst/>
          </a:prstGeom>
          <a:noFill/>
        </p:spPr>
      </p:pic>
    </p:spTree>
    <p:extLst>
      <p:ext uri="{BB962C8B-B14F-4D97-AF65-F5344CB8AC3E}">
        <p14:creationId xmlns:p14="http://schemas.microsoft.com/office/powerpoint/2010/main" val="101106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DF58F-2A4C-5E70-1B45-71A0575BBF27}"/>
              </a:ext>
            </a:extLst>
          </p:cNvPr>
          <p:cNvSpPr>
            <a:spLocks noGrp="1"/>
          </p:cNvSpPr>
          <p:nvPr>
            <p:ph type="ctrTitle"/>
          </p:nvPr>
        </p:nvSpPr>
        <p:spPr>
          <a:xfrm>
            <a:off x="1524000" y="868362"/>
            <a:ext cx="9144000" cy="2387600"/>
          </a:xfrm>
        </p:spPr>
        <p:txBody>
          <a:bodyPr/>
          <a:lstStyle/>
          <a:p>
            <a:r>
              <a:rPr lang="sv-SE" dirty="0"/>
              <a:t>Antidoping</a:t>
            </a:r>
          </a:p>
        </p:txBody>
      </p:sp>
      <p:sp>
        <p:nvSpPr>
          <p:cNvPr id="3" name="Underrubrik 2">
            <a:extLst>
              <a:ext uri="{FF2B5EF4-FFF2-40B4-BE49-F238E27FC236}">
                <a16:creationId xmlns:a16="http://schemas.microsoft.com/office/drawing/2014/main" id="{193494F0-46DD-4478-90D9-6B4A36419385}"/>
              </a:ext>
            </a:extLst>
          </p:cNvPr>
          <p:cNvSpPr>
            <a:spLocks noGrp="1"/>
          </p:cNvSpPr>
          <p:nvPr>
            <p:ph type="subTitle" idx="1"/>
          </p:nvPr>
        </p:nvSpPr>
        <p:spPr/>
        <p:txBody>
          <a:bodyPr/>
          <a:lstStyle/>
          <a:p>
            <a:r>
              <a:rPr lang="sv-SE" dirty="0"/>
              <a:t>Verktyg för utbildning framtagna av Antidoping Sverige</a:t>
            </a:r>
          </a:p>
          <a:p>
            <a:r>
              <a:rPr lang="sv-SE" dirty="0"/>
              <a:t>Senast uppdaterad: 2025-03-18</a:t>
            </a:r>
          </a:p>
        </p:txBody>
      </p:sp>
    </p:spTree>
    <p:extLst>
      <p:ext uri="{BB962C8B-B14F-4D97-AF65-F5344CB8AC3E}">
        <p14:creationId xmlns:p14="http://schemas.microsoft.com/office/powerpoint/2010/main" val="11995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4EE32-F920-9CC7-0AEB-04096E6E1189}"/>
              </a:ext>
            </a:extLst>
          </p:cNvPr>
          <p:cNvSpPr>
            <a:spLocks noGrp="1"/>
          </p:cNvSpPr>
          <p:nvPr>
            <p:ph type="title"/>
          </p:nvPr>
        </p:nvSpPr>
        <p:spPr/>
        <p:txBody>
          <a:bodyPr>
            <a:normAutofit/>
          </a:bodyPr>
          <a:lstStyle/>
          <a:p>
            <a:r>
              <a:rPr lang="sv-SE" sz="3600" dirty="0"/>
              <a:t>Filmade föreläsningar</a:t>
            </a:r>
          </a:p>
        </p:txBody>
      </p:sp>
      <p:sp>
        <p:nvSpPr>
          <p:cNvPr id="3" name="Platshållare för innehåll 2">
            <a:extLst>
              <a:ext uri="{FF2B5EF4-FFF2-40B4-BE49-F238E27FC236}">
                <a16:creationId xmlns:a16="http://schemas.microsoft.com/office/drawing/2014/main" id="{D4607706-4E18-6300-BE4A-DBB25026F932}"/>
              </a:ext>
            </a:extLst>
          </p:cNvPr>
          <p:cNvSpPr>
            <a:spLocks noGrp="1"/>
          </p:cNvSpPr>
          <p:nvPr>
            <p:ph idx="1"/>
          </p:nvPr>
        </p:nvSpPr>
        <p:spPr/>
        <p:txBody>
          <a:bodyPr>
            <a:normAutofit/>
          </a:bodyPr>
          <a:lstStyle/>
          <a:p>
            <a:r>
              <a:rPr lang="sv-SE" sz="1800" dirty="0"/>
              <a:t>Finns på antidoping.se </a:t>
            </a:r>
            <a:r>
              <a:rPr lang="sv-SE" sz="1800" u="sng" dirty="0">
                <a:solidFill>
                  <a:schemeClr val="accent1"/>
                </a:solidFill>
                <a:hlinkClick r:id="rId3">
                  <a:extLst>
                    <a:ext uri="{A12FA001-AC4F-418D-AE19-62706E023703}">
                      <ahyp:hlinkClr xmlns:ahyp="http://schemas.microsoft.com/office/drawing/2018/hyperlinkcolor" val="tx"/>
                    </a:ext>
                  </a:extLst>
                </a:hlinkClick>
              </a:rPr>
              <a:t>(Länk)</a:t>
            </a:r>
            <a:endParaRPr lang="sv-SE" sz="1800" u="sng" dirty="0">
              <a:solidFill>
                <a:schemeClr val="accent1"/>
              </a:solidFill>
            </a:endParaRPr>
          </a:p>
          <a:p>
            <a:r>
              <a:rPr lang="sv-SE" sz="1800" dirty="0"/>
              <a:t>12 filmer, 5-22 min vardera (totalt 2 </a:t>
            </a:r>
            <a:r>
              <a:rPr lang="sv-SE" sz="1800" dirty="0" err="1"/>
              <a:t>tim</a:t>
            </a:r>
            <a:r>
              <a:rPr lang="sv-SE" sz="1800" dirty="0"/>
              <a:t> 15 min)</a:t>
            </a:r>
          </a:p>
          <a:p>
            <a:r>
              <a:rPr lang="sv-SE" sz="1800" dirty="0"/>
              <a:t>Riktar sig till tävlingsidrottare från 15 år</a:t>
            </a:r>
          </a:p>
          <a:p>
            <a:r>
              <a:rPr lang="sv-SE" sz="1800" dirty="0"/>
              <a:t>Handledning framtagen för förening eller på RIG/NIU</a:t>
            </a:r>
          </a:p>
        </p:txBody>
      </p:sp>
      <p:pic>
        <p:nvPicPr>
          <p:cNvPr id="4" name="Bildobjekt 3">
            <a:extLst>
              <a:ext uri="{FF2B5EF4-FFF2-40B4-BE49-F238E27FC236}">
                <a16:creationId xmlns:a16="http://schemas.microsoft.com/office/drawing/2014/main" id="{92517873-F26D-6409-3A44-ABBE52E8B7F7}"/>
              </a:ext>
            </a:extLst>
          </p:cNvPr>
          <p:cNvPicPr>
            <a:picLocks noChangeAspect="1"/>
          </p:cNvPicPr>
          <p:nvPr/>
        </p:nvPicPr>
        <p:blipFill>
          <a:blip r:embed="rId4"/>
          <a:stretch>
            <a:fillRect/>
          </a:stretch>
        </p:blipFill>
        <p:spPr>
          <a:xfrm rot="341987">
            <a:off x="7849059" y="138143"/>
            <a:ext cx="3123282" cy="6858000"/>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6172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40174-B8D0-3074-6AAB-69BD3FBA4B01}"/>
              </a:ext>
            </a:extLst>
          </p:cNvPr>
          <p:cNvSpPr>
            <a:spLocks noGrp="1"/>
          </p:cNvSpPr>
          <p:nvPr>
            <p:ph type="title"/>
          </p:nvPr>
        </p:nvSpPr>
        <p:spPr/>
        <p:txBody>
          <a:bodyPr>
            <a:normAutofit/>
          </a:bodyPr>
          <a:lstStyle/>
          <a:p>
            <a:r>
              <a:rPr lang="sv-SE" sz="3600" dirty="0"/>
              <a:t>Håll dig uppdaterad och dela inlägg</a:t>
            </a:r>
          </a:p>
        </p:txBody>
      </p:sp>
      <p:sp>
        <p:nvSpPr>
          <p:cNvPr id="3" name="Platshållare för innehåll 2">
            <a:extLst>
              <a:ext uri="{FF2B5EF4-FFF2-40B4-BE49-F238E27FC236}">
                <a16:creationId xmlns:a16="http://schemas.microsoft.com/office/drawing/2014/main" id="{647ECB3E-8C3A-68AD-FD77-86BB803084AA}"/>
              </a:ext>
            </a:extLst>
          </p:cNvPr>
          <p:cNvSpPr>
            <a:spLocks noGrp="1"/>
          </p:cNvSpPr>
          <p:nvPr>
            <p:ph idx="1"/>
          </p:nvPr>
        </p:nvSpPr>
        <p:spPr/>
        <p:txBody>
          <a:bodyPr/>
          <a:lstStyle/>
          <a:p>
            <a:pPr marL="0" indent="0">
              <a:buNone/>
            </a:pPr>
            <a:endParaRPr lang="sv-SE" dirty="0"/>
          </a:p>
        </p:txBody>
      </p:sp>
      <p:sp>
        <p:nvSpPr>
          <p:cNvPr id="4" name="Platshållare för text 5">
            <a:extLst>
              <a:ext uri="{FF2B5EF4-FFF2-40B4-BE49-F238E27FC236}">
                <a16:creationId xmlns:a16="http://schemas.microsoft.com/office/drawing/2014/main" id="{06CD230F-7193-CB1B-D1DA-E8AB6D8DFD9E}"/>
              </a:ext>
            </a:extLst>
          </p:cNvPr>
          <p:cNvSpPr txBox="1">
            <a:spLocks/>
          </p:cNvSpPr>
          <p:nvPr/>
        </p:nvSpPr>
        <p:spPr>
          <a:xfrm>
            <a:off x="1102760" y="3429000"/>
            <a:ext cx="2911240" cy="3600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600" b="1" dirty="0">
                <a:hlinkClick r:id="rId3"/>
              </a:rPr>
              <a:t>Fb.com/antidopingsverige</a:t>
            </a:r>
            <a:endParaRPr lang="sv-SE" sz="1600" b="1" dirty="0"/>
          </a:p>
        </p:txBody>
      </p:sp>
      <p:sp>
        <p:nvSpPr>
          <p:cNvPr id="5" name="Platshållare för text 6">
            <a:extLst>
              <a:ext uri="{FF2B5EF4-FFF2-40B4-BE49-F238E27FC236}">
                <a16:creationId xmlns:a16="http://schemas.microsoft.com/office/drawing/2014/main" id="{B5C8AF1F-BF79-E7D9-3F2F-CEC69F65B595}"/>
              </a:ext>
            </a:extLst>
          </p:cNvPr>
          <p:cNvSpPr txBox="1">
            <a:spLocks/>
          </p:cNvSpPr>
          <p:nvPr/>
        </p:nvSpPr>
        <p:spPr>
          <a:xfrm>
            <a:off x="4317658" y="3381564"/>
            <a:ext cx="2494298" cy="8294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b="1" dirty="0">
                <a:hlinkClick r:id="rId4"/>
              </a:rPr>
              <a:t>@antidopingsverige_</a:t>
            </a:r>
            <a:endParaRPr lang="sv-SE" sz="1600" b="1" dirty="0"/>
          </a:p>
          <a:p>
            <a:pPr marL="0" indent="0">
              <a:buNone/>
            </a:pPr>
            <a:r>
              <a:rPr lang="sv-SE" sz="1600" b="1" dirty="0">
                <a:hlinkClick r:id="rId5"/>
              </a:rPr>
              <a:t>@dopinghundenmolly</a:t>
            </a:r>
            <a:endParaRPr lang="sv-SE" sz="1600" b="1" dirty="0"/>
          </a:p>
        </p:txBody>
      </p:sp>
      <p:sp>
        <p:nvSpPr>
          <p:cNvPr id="6" name="Platshållare för text 7">
            <a:extLst>
              <a:ext uri="{FF2B5EF4-FFF2-40B4-BE49-F238E27FC236}">
                <a16:creationId xmlns:a16="http://schemas.microsoft.com/office/drawing/2014/main" id="{B7EF740B-E1F9-8899-96E9-3F56746FC874}"/>
              </a:ext>
            </a:extLst>
          </p:cNvPr>
          <p:cNvSpPr txBox="1">
            <a:spLocks/>
          </p:cNvSpPr>
          <p:nvPr/>
        </p:nvSpPr>
        <p:spPr>
          <a:xfrm>
            <a:off x="6354000" y="3435288"/>
            <a:ext cx="2494298" cy="3312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600" b="1" dirty="0">
                <a:hlinkClick r:id="rId6"/>
              </a:rPr>
              <a:t>Nyhetsbrevet Antidopingnytt</a:t>
            </a:r>
            <a:endParaRPr lang="sv-SE" sz="1600" b="1" dirty="0"/>
          </a:p>
        </p:txBody>
      </p:sp>
      <p:sp>
        <p:nvSpPr>
          <p:cNvPr id="7" name="Platshållare för text 8">
            <a:extLst>
              <a:ext uri="{FF2B5EF4-FFF2-40B4-BE49-F238E27FC236}">
                <a16:creationId xmlns:a16="http://schemas.microsoft.com/office/drawing/2014/main" id="{E805F4B6-957F-E662-BA06-2920BFD72918}"/>
              </a:ext>
            </a:extLst>
          </p:cNvPr>
          <p:cNvSpPr txBox="1">
            <a:spLocks/>
          </p:cNvSpPr>
          <p:nvPr/>
        </p:nvSpPr>
        <p:spPr>
          <a:xfrm>
            <a:off x="8832929" y="3435288"/>
            <a:ext cx="2494298" cy="3312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600" b="1" dirty="0">
                <a:hlinkClick r:id="rId7"/>
              </a:rPr>
              <a:t>info@antidoping.se</a:t>
            </a:r>
            <a:endParaRPr lang="sv-SE" sz="1600" b="1" dirty="0"/>
          </a:p>
        </p:txBody>
      </p:sp>
      <p:pic>
        <p:nvPicPr>
          <p:cNvPr id="8" name="Bildobjekt 7">
            <a:hlinkClick r:id="rId7"/>
            <a:extLst>
              <a:ext uri="{FF2B5EF4-FFF2-40B4-BE49-F238E27FC236}">
                <a16:creationId xmlns:a16="http://schemas.microsoft.com/office/drawing/2014/main" id="{1B99A346-932F-2DF9-1FB0-BB2594F39EE6}"/>
              </a:ext>
            </a:extLst>
          </p:cNvPr>
          <p:cNvPicPr>
            <a:picLocks noChangeAspect="1"/>
          </p:cNvPicPr>
          <p:nvPr/>
        </p:nvPicPr>
        <p:blipFill>
          <a:blip r:embed="rId8"/>
          <a:stretch>
            <a:fillRect/>
          </a:stretch>
        </p:blipFill>
        <p:spPr>
          <a:xfrm>
            <a:off x="9000078" y="4115128"/>
            <a:ext cx="2160000" cy="1386947"/>
          </a:xfrm>
          <a:prstGeom prst="rect">
            <a:avLst/>
          </a:prstGeom>
        </p:spPr>
      </p:pic>
      <p:pic>
        <p:nvPicPr>
          <p:cNvPr id="9" name="Bild 8">
            <a:hlinkClick r:id="rId9"/>
            <a:extLst>
              <a:ext uri="{FF2B5EF4-FFF2-40B4-BE49-F238E27FC236}">
                <a16:creationId xmlns:a16="http://schemas.microsoft.com/office/drawing/2014/main" id="{93E664EC-8C7C-0A8B-D1AC-AACCE5C849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34186" y="4144468"/>
            <a:ext cx="1120214" cy="1981918"/>
          </a:xfrm>
          <a:prstGeom prst="rect">
            <a:avLst/>
          </a:prstGeom>
        </p:spPr>
      </p:pic>
      <p:pic>
        <p:nvPicPr>
          <p:cNvPr id="10" name="Bild 9">
            <a:extLst>
              <a:ext uri="{FF2B5EF4-FFF2-40B4-BE49-F238E27FC236}">
                <a16:creationId xmlns:a16="http://schemas.microsoft.com/office/drawing/2014/main" id="{8DA3E655-567D-3128-3300-B7477BDE8A5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82073" y="4639109"/>
            <a:ext cx="1463274" cy="894223"/>
          </a:xfrm>
          <a:prstGeom prst="rect">
            <a:avLst/>
          </a:prstGeom>
        </p:spPr>
      </p:pic>
      <p:pic>
        <p:nvPicPr>
          <p:cNvPr id="11" name="Bildobjekt 10">
            <a:hlinkClick r:id="rId4"/>
            <a:extLst>
              <a:ext uri="{FF2B5EF4-FFF2-40B4-BE49-F238E27FC236}">
                <a16:creationId xmlns:a16="http://schemas.microsoft.com/office/drawing/2014/main" id="{D34C89FD-6B60-8FD8-4527-C9DDC2DB8D4F}"/>
              </a:ext>
            </a:extLst>
          </p:cNvPr>
          <p:cNvPicPr>
            <a:picLocks noChangeAspect="1"/>
          </p:cNvPicPr>
          <p:nvPr/>
        </p:nvPicPr>
        <p:blipFill>
          <a:blip r:embed="rId14"/>
          <a:stretch>
            <a:fillRect/>
          </a:stretch>
        </p:blipFill>
        <p:spPr>
          <a:xfrm>
            <a:off x="4357778" y="4111294"/>
            <a:ext cx="1970520" cy="2015092"/>
          </a:xfrm>
          <a:prstGeom prst="rect">
            <a:avLst/>
          </a:prstGeom>
        </p:spPr>
      </p:pic>
      <p:pic>
        <p:nvPicPr>
          <p:cNvPr id="12" name="Bildobjekt 11">
            <a:hlinkClick r:id="rId3"/>
            <a:extLst>
              <a:ext uri="{FF2B5EF4-FFF2-40B4-BE49-F238E27FC236}">
                <a16:creationId xmlns:a16="http://schemas.microsoft.com/office/drawing/2014/main" id="{F53610A4-6A0D-6593-47CF-D7BF469961B8}"/>
              </a:ext>
            </a:extLst>
          </p:cNvPr>
          <p:cNvPicPr>
            <a:picLocks noChangeAspect="1"/>
          </p:cNvPicPr>
          <p:nvPr/>
        </p:nvPicPr>
        <p:blipFill>
          <a:blip r:embed="rId15"/>
          <a:stretch>
            <a:fillRect/>
          </a:stretch>
        </p:blipFill>
        <p:spPr>
          <a:xfrm>
            <a:off x="1406418" y="3945773"/>
            <a:ext cx="2346134" cy="2346134"/>
          </a:xfrm>
          <a:prstGeom prst="rect">
            <a:avLst/>
          </a:prstGeom>
        </p:spPr>
      </p:pic>
      <p:pic>
        <p:nvPicPr>
          <p:cNvPr id="13" name="Bildobjekt 12">
            <a:extLst>
              <a:ext uri="{FF2B5EF4-FFF2-40B4-BE49-F238E27FC236}">
                <a16:creationId xmlns:a16="http://schemas.microsoft.com/office/drawing/2014/main" id="{9AA354AE-3884-291B-DEE2-43B0BF8273E2}"/>
              </a:ext>
            </a:extLst>
          </p:cNvPr>
          <p:cNvPicPr>
            <a:picLocks noChangeAspect="1"/>
          </p:cNvPicPr>
          <p:nvPr/>
        </p:nvPicPr>
        <p:blipFill>
          <a:blip r:embed="rId16"/>
          <a:stretch>
            <a:fillRect/>
          </a:stretch>
        </p:blipFill>
        <p:spPr>
          <a:xfrm>
            <a:off x="9051129" y="521507"/>
            <a:ext cx="2108949" cy="2108949"/>
          </a:xfrm>
          <a:prstGeom prst="rect">
            <a:avLst/>
          </a:prstGeom>
        </p:spPr>
      </p:pic>
    </p:spTree>
    <p:extLst>
      <p:ext uri="{BB962C8B-B14F-4D97-AF65-F5344CB8AC3E}">
        <p14:creationId xmlns:p14="http://schemas.microsoft.com/office/powerpoint/2010/main" val="10601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7E412EB-D0E0-B818-DBA5-54C2F8C65654}"/>
              </a:ext>
            </a:extLst>
          </p:cNvPr>
          <p:cNvSpPr>
            <a:spLocks noGrp="1"/>
          </p:cNvSpPr>
          <p:nvPr>
            <p:ph type="title"/>
          </p:nvPr>
        </p:nvSpPr>
        <p:spPr/>
        <p:txBody>
          <a:bodyPr>
            <a:normAutofit/>
          </a:bodyPr>
          <a:lstStyle/>
          <a:p>
            <a:r>
              <a:rPr lang="sv-SE" sz="3600" dirty="0"/>
              <a:t>Vad måste idrottare, ledare och stödpersonal känna till?</a:t>
            </a:r>
          </a:p>
        </p:txBody>
      </p:sp>
      <p:sp>
        <p:nvSpPr>
          <p:cNvPr id="5" name="Platshållare för innehåll 4">
            <a:extLst>
              <a:ext uri="{FF2B5EF4-FFF2-40B4-BE49-F238E27FC236}">
                <a16:creationId xmlns:a16="http://schemas.microsoft.com/office/drawing/2014/main" id="{C059959D-B962-F514-B1BC-B3CD49FF4199}"/>
              </a:ext>
            </a:extLst>
          </p:cNvPr>
          <p:cNvSpPr>
            <a:spLocks noGrp="1"/>
          </p:cNvSpPr>
          <p:nvPr>
            <p:ph idx="1"/>
          </p:nvPr>
        </p:nvSpPr>
        <p:spPr>
          <a:xfrm>
            <a:off x="838200" y="1795841"/>
            <a:ext cx="11272024" cy="4147441"/>
          </a:xfrm>
        </p:spPr>
        <p:txBody>
          <a:bodyPr>
            <a:normAutofit/>
          </a:bodyPr>
          <a:lstStyle/>
          <a:p>
            <a:r>
              <a:rPr lang="sv-SE" sz="1800" dirty="0"/>
              <a:t>Att idrottaren själv bär ansvaret att förstå och följa dopingreglerna – </a:t>
            </a:r>
            <a:r>
              <a:rPr lang="sv-SE" sz="1800" b="1" dirty="0"/>
              <a:t>strikt ansvar för vad som finns i kroppen</a:t>
            </a:r>
          </a:p>
          <a:p>
            <a:r>
              <a:rPr lang="sv-SE" sz="1800" dirty="0"/>
              <a:t>Vad som är förbjudet – </a:t>
            </a:r>
            <a:r>
              <a:rPr lang="sv-SE" sz="1800" b="1" dirty="0"/>
              <a:t>11 typer av dopingförseelser + avstängningsregler</a:t>
            </a:r>
          </a:p>
          <a:p>
            <a:r>
              <a:rPr lang="sv-SE" sz="1800" dirty="0"/>
              <a:t>Var man kan kolla upp vilka substanser som är dopingklassade – </a:t>
            </a:r>
            <a:r>
              <a:rPr lang="sv-SE" sz="1800" b="1" dirty="0"/>
              <a:t>Dopinglistan</a:t>
            </a:r>
          </a:p>
          <a:p>
            <a:r>
              <a:rPr lang="sv-SE" sz="1800" dirty="0"/>
              <a:t>Var man kan kolla upp vilka läkemedel som är dopingklassade – </a:t>
            </a:r>
            <a:r>
              <a:rPr lang="sv-SE" sz="1800" b="1" dirty="0"/>
              <a:t>Läkemedelssök</a:t>
            </a:r>
          </a:p>
          <a:p>
            <a:r>
              <a:rPr lang="sv-SE" sz="1800" dirty="0"/>
              <a:t>Att det finns regler för </a:t>
            </a:r>
            <a:r>
              <a:rPr lang="sv-SE" sz="1800" b="1" dirty="0"/>
              <a:t>medicinsk dispens</a:t>
            </a:r>
          </a:p>
          <a:p>
            <a:r>
              <a:rPr lang="sv-SE" sz="1800" dirty="0"/>
              <a:t>Rättigheter och skyldigheter vid </a:t>
            </a:r>
            <a:r>
              <a:rPr lang="sv-SE" sz="1800" b="1" dirty="0"/>
              <a:t>dopingkontroll</a:t>
            </a:r>
          </a:p>
          <a:p>
            <a:r>
              <a:rPr lang="sv-SE" sz="1800" b="1" dirty="0"/>
              <a:t>Regler och rutiner för vistelserapportering </a:t>
            </a:r>
            <a:r>
              <a:rPr lang="sv-SE" sz="1800" dirty="0"/>
              <a:t>(för de som berörs)</a:t>
            </a:r>
          </a:p>
          <a:p>
            <a:r>
              <a:rPr lang="sv-SE" sz="1800" b="1" dirty="0"/>
              <a:t>Hälsorisker</a:t>
            </a:r>
            <a:r>
              <a:rPr lang="sv-SE" sz="1800" dirty="0"/>
              <a:t> med doping</a:t>
            </a:r>
          </a:p>
          <a:p>
            <a:r>
              <a:rPr lang="sv-SE" sz="1800" dirty="0"/>
              <a:t>Vart de kan vända sig om de </a:t>
            </a:r>
            <a:r>
              <a:rPr lang="sv-SE" sz="1800" b="1" dirty="0"/>
              <a:t>misstänker doping</a:t>
            </a:r>
          </a:p>
          <a:p>
            <a:endParaRPr lang="sv-SE" dirty="0"/>
          </a:p>
        </p:txBody>
      </p:sp>
    </p:spTree>
    <p:extLst>
      <p:ext uri="{BB962C8B-B14F-4D97-AF65-F5344CB8AC3E}">
        <p14:creationId xmlns:p14="http://schemas.microsoft.com/office/powerpoint/2010/main" val="33885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5A61B7-BD1D-ABE9-63C1-1D8BB26B6BE1}"/>
              </a:ext>
            </a:extLst>
          </p:cNvPr>
          <p:cNvSpPr>
            <a:spLocks noGrp="1"/>
          </p:cNvSpPr>
          <p:nvPr>
            <p:ph type="title"/>
          </p:nvPr>
        </p:nvSpPr>
        <p:spPr/>
        <p:txBody>
          <a:bodyPr>
            <a:normAutofit/>
          </a:bodyPr>
          <a:lstStyle/>
          <a:p>
            <a:r>
              <a:rPr lang="sv-SE" sz="3600" dirty="0"/>
              <a:t>Olika utbildningsupplägg från Antidoping Sverige</a:t>
            </a:r>
          </a:p>
        </p:txBody>
      </p:sp>
      <p:sp>
        <p:nvSpPr>
          <p:cNvPr id="3" name="Platshållare för innehåll 2">
            <a:extLst>
              <a:ext uri="{FF2B5EF4-FFF2-40B4-BE49-F238E27FC236}">
                <a16:creationId xmlns:a16="http://schemas.microsoft.com/office/drawing/2014/main" id="{F0694CAD-D6AB-634E-BB57-71322F58124D}"/>
              </a:ext>
            </a:extLst>
          </p:cNvPr>
          <p:cNvSpPr>
            <a:spLocks noGrp="1"/>
          </p:cNvSpPr>
          <p:nvPr>
            <p:ph idx="1"/>
          </p:nvPr>
        </p:nvSpPr>
        <p:spPr/>
        <p:txBody>
          <a:bodyPr>
            <a:normAutofit/>
          </a:bodyPr>
          <a:lstStyle/>
          <a:p>
            <a:r>
              <a:rPr lang="sv-SE" sz="1800" b="1" dirty="0"/>
              <a:t>Vaccinera klubben mot doping </a:t>
            </a:r>
            <a:r>
              <a:rPr lang="sv-SE" sz="1800" dirty="0"/>
              <a:t>– för föreningen att ta fram en handlingsplan mot doping</a:t>
            </a:r>
          </a:p>
          <a:p>
            <a:r>
              <a:rPr lang="sv-SE" sz="1800" b="1" dirty="0"/>
              <a:t>Ren vinnare </a:t>
            </a:r>
            <a:r>
              <a:rPr lang="sv-SE" sz="1800" dirty="0"/>
              <a:t>– Grundläggande för alla målgrupper (från 15 år)</a:t>
            </a:r>
          </a:p>
          <a:p>
            <a:r>
              <a:rPr lang="sv-SE" sz="1800" b="1" dirty="0"/>
              <a:t>Antidopingsnack </a:t>
            </a:r>
            <a:r>
              <a:rPr lang="sv-SE" sz="1800" dirty="0"/>
              <a:t>– Handledning för tränare att prata antidoping med sina aktiva (från 15 år)</a:t>
            </a:r>
          </a:p>
          <a:p>
            <a:r>
              <a:rPr lang="sv-SE" sz="1800" b="1" dirty="0"/>
              <a:t>Boka föreläsning </a:t>
            </a:r>
            <a:r>
              <a:rPr lang="sv-SE" sz="1800" dirty="0"/>
              <a:t>– 60 min grundföreläsning, kan beställas kostnadsfritt för vissa målgrupper</a:t>
            </a:r>
            <a:endParaRPr lang="sv-SE" sz="1800" b="1" dirty="0"/>
          </a:p>
          <a:p>
            <a:r>
              <a:rPr lang="sv-SE" sz="1800" b="1" dirty="0"/>
              <a:t>Filmade föreläsningar </a:t>
            </a:r>
            <a:r>
              <a:rPr lang="sv-SE" sz="1800" dirty="0"/>
              <a:t>– Fördjupning för alla målgrupper (från 15 år)</a:t>
            </a:r>
          </a:p>
          <a:p>
            <a:r>
              <a:rPr lang="sv-SE" sz="1800" b="1" dirty="0" err="1"/>
              <a:t>Webbinarium</a:t>
            </a:r>
            <a:r>
              <a:rPr lang="sv-SE" sz="1800" dirty="0"/>
              <a:t> – För olika målgrupper beroende på tema (se Antidoping Sveriges kalendarium/nyhetsbrev)</a:t>
            </a:r>
          </a:p>
          <a:p>
            <a:r>
              <a:rPr lang="sv-SE" sz="1800" b="1" dirty="0"/>
              <a:t>Sociala medier </a:t>
            </a:r>
            <a:r>
              <a:rPr lang="sv-SE" sz="1800" dirty="0"/>
              <a:t>– bli upplyst med </a:t>
            </a:r>
            <a:r>
              <a:rPr lang="sv-SE" sz="1800" dirty="0" err="1"/>
              <a:t>bla</a:t>
            </a:r>
            <a:r>
              <a:rPr lang="sv-SE" sz="1800" dirty="0"/>
              <a:t> kortare filmer</a:t>
            </a:r>
          </a:p>
          <a:p>
            <a:endParaRPr lang="sv-SE" sz="1800" dirty="0"/>
          </a:p>
        </p:txBody>
      </p:sp>
    </p:spTree>
    <p:extLst>
      <p:ext uri="{BB962C8B-B14F-4D97-AF65-F5344CB8AC3E}">
        <p14:creationId xmlns:p14="http://schemas.microsoft.com/office/powerpoint/2010/main" val="193586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90587D-CD0D-FB36-8486-2E0FD0279CCB}"/>
              </a:ext>
            </a:extLst>
          </p:cNvPr>
          <p:cNvSpPr>
            <a:spLocks noGrp="1"/>
          </p:cNvSpPr>
          <p:nvPr>
            <p:ph type="title"/>
          </p:nvPr>
        </p:nvSpPr>
        <p:spPr/>
        <p:txBody>
          <a:bodyPr>
            <a:normAutofit/>
          </a:bodyPr>
          <a:lstStyle/>
          <a:p>
            <a:r>
              <a:rPr lang="sv-SE" sz="3600" dirty="0"/>
              <a:t>Vaccinera klubben mot doping</a:t>
            </a:r>
          </a:p>
        </p:txBody>
      </p:sp>
      <p:sp>
        <p:nvSpPr>
          <p:cNvPr id="3" name="Platshållare för innehåll 2">
            <a:extLst>
              <a:ext uri="{FF2B5EF4-FFF2-40B4-BE49-F238E27FC236}">
                <a16:creationId xmlns:a16="http://schemas.microsoft.com/office/drawing/2014/main" id="{86CD9DCE-564C-B6E5-BFFC-1EF3C7063D92}"/>
              </a:ext>
            </a:extLst>
          </p:cNvPr>
          <p:cNvSpPr>
            <a:spLocks noGrp="1"/>
          </p:cNvSpPr>
          <p:nvPr>
            <p:ph idx="1"/>
          </p:nvPr>
        </p:nvSpPr>
        <p:spPr/>
        <p:txBody>
          <a:bodyPr>
            <a:normAutofit/>
          </a:bodyPr>
          <a:lstStyle/>
          <a:p>
            <a:r>
              <a:rPr lang="sv-SE" sz="1800" dirty="0">
                <a:hlinkClick r:id="rId3"/>
              </a:rPr>
              <a:t>Länk till introduktionsfilm (1:14 min) på Youtube om Vaccinera klubben</a:t>
            </a:r>
            <a:endParaRPr lang="sv-SE" sz="1800" dirty="0"/>
          </a:p>
        </p:txBody>
      </p:sp>
    </p:spTree>
    <p:extLst>
      <p:ext uri="{BB962C8B-B14F-4D97-AF65-F5344CB8AC3E}">
        <p14:creationId xmlns:p14="http://schemas.microsoft.com/office/powerpoint/2010/main" val="84286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F1002-F108-2EEF-F3A4-B3564C4DE5C4}"/>
              </a:ext>
            </a:extLst>
          </p:cNvPr>
          <p:cNvSpPr>
            <a:spLocks noGrp="1"/>
          </p:cNvSpPr>
          <p:nvPr>
            <p:ph type="title"/>
          </p:nvPr>
        </p:nvSpPr>
        <p:spPr/>
        <p:txBody>
          <a:bodyPr/>
          <a:lstStyle/>
          <a:p>
            <a:r>
              <a:rPr lang="sv-SE" sz="3600" dirty="0"/>
              <a:t>Vaccinera klubben mot doping</a:t>
            </a:r>
            <a:endParaRPr lang="sv-SE" dirty="0"/>
          </a:p>
        </p:txBody>
      </p:sp>
      <p:sp>
        <p:nvSpPr>
          <p:cNvPr id="3" name="Platshållare för innehåll 2">
            <a:extLst>
              <a:ext uri="{FF2B5EF4-FFF2-40B4-BE49-F238E27FC236}">
                <a16:creationId xmlns:a16="http://schemas.microsoft.com/office/drawing/2014/main" id="{9B37B62C-3CC4-9240-1161-F0C9F57762D9}"/>
              </a:ext>
            </a:extLst>
          </p:cNvPr>
          <p:cNvSpPr>
            <a:spLocks noGrp="1"/>
          </p:cNvSpPr>
          <p:nvPr>
            <p:ph idx="1"/>
          </p:nvPr>
        </p:nvSpPr>
        <p:spPr/>
        <p:txBody>
          <a:bodyPr>
            <a:normAutofit/>
          </a:bodyPr>
          <a:lstStyle/>
          <a:p>
            <a:pPr marL="0" indent="0">
              <a:buNone/>
            </a:pPr>
            <a:r>
              <a:rPr lang="sv-SE" sz="3200" b="1" dirty="0"/>
              <a:t>Vad?</a:t>
            </a:r>
            <a:endParaRPr lang="sv-SE" sz="3200" b="1" dirty="0">
              <a:hlinkClick r:id="rId3">
                <a:extLst>
                  <a:ext uri="{A12FA001-AC4F-418D-AE19-62706E023703}">
                    <ahyp:hlinkClr xmlns:ahyp="http://schemas.microsoft.com/office/drawing/2018/hyperlinkcolor" val="tx"/>
                  </a:ext>
                </a:extLst>
              </a:hlinkClick>
            </a:endParaRPr>
          </a:p>
          <a:p>
            <a:r>
              <a:rPr lang="sv-SE" sz="1800" dirty="0">
                <a:hlinkClick r:id="rId3">
                  <a:extLst>
                    <a:ext uri="{A12FA001-AC4F-418D-AE19-62706E023703}">
                      <ahyp:hlinkClr xmlns:ahyp="http://schemas.microsoft.com/office/drawing/2018/hyperlinkcolor" val="tx"/>
                    </a:ext>
                  </a:extLst>
                </a:hlinkClick>
              </a:rPr>
              <a:t>vaccineraklubben.se</a:t>
            </a:r>
            <a:endParaRPr lang="sv-SE" sz="1800" dirty="0"/>
          </a:p>
          <a:p>
            <a:r>
              <a:rPr lang="sv-SE" sz="1800" dirty="0"/>
              <a:t>Webbaserat verktyg som hjälper klubben att ta fram en handlingsplan som </a:t>
            </a:r>
            <a:br>
              <a:rPr lang="sv-SE" sz="1800" dirty="0"/>
            </a:br>
            <a:r>
              <a:rPr lang="sv-SE" sz="1800" dirty="0"/>
              <a:t>förebygger doping – på bara några timmar</a:t>
            </a:r>
          </a:p>
          <a:p>
            <a:r>
              <a:rPr lang="sv-SE" sz="1800" dirty="0"/>
              <a:t>Färdiga faktablad, handledning och mallar – enkelt och gratis!</a:t>
            </a:r>
          </a:p>
          <a:p>
            <a:r>
              <a:rPr lang="sv-SE" sz="1800" dirty="0"/>
              <a:t>Fokus på dopingreglerna och hur de berör idrottare och ledare i praktiken</a:t>
            </a:r>
          </a:p>
          <a:p>
            <a:endParaRPr lang="sv-SE" sz="1800" dirty="0"/>
          </a:p>
        </p:txBody>
      </p:sp>
    </p:spTree>
    <p:extLst>
      <p:ext uri="{BB962C8B-B14F-4D97-AF65-F5344CB8AC3E}">
        <p14:creationId xmlns:p14="http://schemas.microsoft.com/office/powerpoint/2010/main" val="229790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F1002-F108-2EEF-F3A4-B3564C4DE5C4}"/>
              </a:ext>
            </a:extLst>
          </p:cNvPr>
          <p:cNvSpPr>
            <a:spLocks noGrp="1"/>
          </p:cNvSpPr>
          <p:nvPr>
            <p:ph type="title"/>
          </p:nvPr>
        </p:nvSpPr>
        <p:spPr/>
        <p:txBody>
          <a:bodyPr/>
          <a:lstStyle/>
          <a:p>
            <a:r>
              <a:rPr lang="sv-SE" sz="3600" dirty="0"/>
              <a:t>Vaccinera klubben mot doping</a:t>
            </a:r>
            <a:endParaRPr lang="sv-SE" dirty="0"/>
          </a:p>
        </p:txBody>
      </p:sp>
      <p:sp>
        <p:nvSpPr>
          <p:cNvPr id="3" name="Platshållare för innehåll 2">
            <a:extLst>
              <a:ext uri="{FF2B5EF4-FFF2-40B4-BE49-F238E27FC236}">
                <a16:creationId xmlns:a16="http://schemas.microsoft.com/office/drawing/2014/main" id="{9B37B62C-3CC4-9240-1161-F0C9F57762D9}"/>
              </a:ext>
            </a:extLst>
          </p:cNvPr>
          <p:cNvSpPr>
            <a:spLocks noGrp="1"/>
          </p:cNvSpPr>
          <p:nvPr>
            <p:ph idx="1"/>
          </p:nvPr>
        </p:nvSpPr>
        <p:spPr/>
        <p:txBody>
          <a:bodyPr>
            <a:normAutofit/>
          </a:bodyPr>
          <a:lstStyle/>
          <a:p>
            <a:pPr marL="0" indent="0">
              <a:buNone/>
            </a:pPr>
            <a:r>
              <a:rPr lang="sv-SE" sz="3200" b="1" dirty="0"/>
              <a:t>Varför?</a:t>
            </a:r>
            <a:endParaRPr lang="sv-SE" sz="3200" b="1" dirty="0">
              <a:hlinkClick r:id="rId3">
                <a:extLst>
                  <a:ext uri="{A12FA001-AC4F-418D-AE19-62706E023703}">
                    <ahyp:hlinkClr xmlns:ahyp="http://schemas.microsoft.com/office/drawing/2018/hyperlinkcolor" val="tx"/>
                  </a:ext>
                </a:extLst>
              </a:hlinkClick>
            </a:endParaRPr>
          </a:p>
          <a:p>
            <a:r>
              <a:rPr lang="sv-SE" sz="1800" dirty="0"/>
              <a:t>Alla medlemmar i en idrottsförening är ansvariga att känna till dopingreglerna</a:t>
            </a:r>
          </a:p>
          <a:p>
            <a:r>
              <a:rPr lang="sv-SE" sz="1800" dirty="0"/>
              <a:t>Idrottsföreningen har ett ansvar att hjälpa idrottare och ledare att förstå </a:t>
            </a:r>
            <a:br>
              <a:rPr lang="sv-SE" sz="1800" dirty="0"/>
            </a:br>
            <a:r>
              <a:rPr lang="sv-SE" sz="1800" dirty="0"/>
              <a:t>innebörden av och allvaret med gällande dopingregler</a:t>
            </a:r>
          </a:p>
          <a:p>
            <a:r>
              <a:rPr lang="sv-SE" sz="1800" dirty="0"/>
              <a:t>Förebygga dopingfall orsakade av okunskap</a:t>
            </a:r>
          </a:p>
          <a:p>
            <a:endParaRPr lang="sv-SE" sz="1800" dirty="0"/>
          </a:p>
        </p:txBody>
      </p:sp>
    </p:spTree>
    <p:extLst>
      <p:ext uri="{BB962C8B-B14F-4D97-AF65-F5344CB8AC3E}">
        <p14:creationId xmlns:p14="http://schemas.microsoft.com/office/powerpoint/2010/main" val="4900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F1002-F108-2EEF-F3A4-B3564C4DE5C4}"/>
              </a:ext>
            </a:extLst>
          </p:cNvPr>
          <p:cNvSpPr>
            <a:spLocks noGrp="1"/>
          </p:cNvSpPr>
          <p:nvPr>
            <p:ph type="title"/>
          </p:nvPr>
        </p:nvSpPr>
        <p:spPr/>
        <p:txBody>
          <a:bodyPr/>
          <a:lstStyle/>
          <a:p>
            <a:r>
              <a:rPr lang="sv-SE" sz="3600" dirty="0"/>
              <a:t>Vaccinera klubben mot doping</a:t>
            </a:r>
            <a:endParaRPr lang="sv-SE" dirty="0"/>
          </a:p>
        </p:txBody>
      </p:sp>
      <p:sp>
        <p:nvSpPr>
          <p:cNvPr id="3" name="Platshållare för innehåll 2">
            <a:extLst>
              <a:ext uri="{FF2B5EF4-FFF2-40B4-BE49-F238E27FC236}">
                <a16:creationId xmlns:a16="http://schemas.microsoft.com/office/drawing/2014/main" id="{9B37B62C-3CC4-9240-1161-F0C9F57762D9}"/>
              </a:ext>
            </a:extLst>
          </p:cNvPr>
          <p:cNvSpPr>
            <a:spLocks noGrp="1"/>
          </p:cNvSpPr>
          <p:nvPr>
            <p:ph idx="1"/>
          </p:nvPr>
        </p:nvSpPr>
        <p:spPr>
          <a:xfrm>
            <a:off x="838200" y="1825625"/>
            <a:ext cx="10515600" cy="4351338"/>
          </a:xfrm>
        </p:spPr>
        <p:txBody>
          <a:bodyPr>
            <a:normAutofit/>
          </a:bodyPr>
          <a:lstStyle/>
          <a:p>
            <a:pPr marL="0" indent="0">
              <a:buNone/>
            </a:pPr>
            <a:r>
              <a:rPr lang="sv-SE" sz="3200" b="1" dirty="0"/>
              <a:t>Hur?</a:t>
            </a:r>
            <a:endParaRPr lang="sv-SE" sz="3200" b="1" dirty="0">
              <a:hlinkClick r:id="rId3">
                <a:extLst>
                  <a:ext uri="{A12FA001-AC4F-418D-AE19-62706E023703}">
                    <ahyp:hlinkClr xmlns:ahyp="http://schemas.microsoft.com/office/drawing/2018/hyperlinkcolor" val="tx"/>
                  </a:ext>
                </a:extLst>
              </a:hlinkClick>
            </a:endParaRPr>
          </a:p>
          <a:p>
            <a:pPr marL="0" indent="0">
              <a:lnSpc>
                <a:spcPct val="150000"/>
              </a:lnSpc>
              <a:buNone/>
            </a:pPr>
            <a:r>
              <a:rPr lang="sv-SE" sz="2400" dirty="0"/>
              <a:t>Styrelse eller arbetsgrupp vägleds av en handledning:</a:t>
            </a:r>
            <a:endParaRPr lang="sv-SE" sz="2400" dirty="0">
              <a:solidFill>
                <a:srgbClr val="FF0000"/>
              </a:solidFill>
            </a:endParaRPr>
          </a:p>
          <a:p>
            <a:pPr>
              <a:lnSpc>
                <a:spcPct val="150000"/>
              </a:lnSpc>
            </a:pPr>
            <a:r>
              <a:rPr lang="sv-SE" sz="1800" dirty="0"/>
              <a:t>Gör ett kunskapstest och värderar dopingrisk, inställning och kunskapsnivå</a:t>
            </a:r>
          </a:p>
          <a:p>
            <a:r>
              <a:rPr lang="sv-SE" sz="1800" dirty="0"/>
              <a:t>Skapar en handlingsplan med förebyggande åtgärder</a:t>
            </a:r>
          </a:p>
          <a:p>
            <a:r>
              <a:rPr lang="sv-SE" sz="1800" dirty="0"/>
              <a:t>Gör en beredskapsplan för att möta akuta situationer</a:t>
            </a:r>
          </a:p>
          <a:p>
            <a:r>
              <a:rPr lang="sv-SE" sz="1800" dirty="0"/>
              <a:t>Anmäler vaccinationen och informerar medlemmarna                   </a:t>
            </a:r>
          </a:p>
          <a:p>
            <a:endParaRPr lang="sv-SE" sz="1800" dirty="0"/>
          </a:p>
        </p:txBody>
      </p:sp>
      <p:pic>
        <p:nvPicPr>
          <p:cNvPr id="5" name="Bildobjekt 4">
            <a:extLst>
              <a:ext uri="{FF2B5EF4-FFF2-40B4-BE49-F238E27FC236}">
                <a16:creationId xmlns:a16="http://schemas.microsoft.com/office/drawing/2014/main" id="{68E8931B-FB26-8470-95A6-444E615BED9F}"/>
              </a:ext>
            </a:extLst>
          </p:cNvPr>
          <p:cNvPicPr>
            <a:picLocks noChangeAspect="1"/>
          </p:cNvPicPr>
          <p:nvPr/>
        </p:nvPicPr>
        <p:blipFill>
          <a:blip r:embed="rId4"/>
          <a:stretch>
            <a:fillRect/>
          </a:stretch>
        </p:blipFill>
        <p:spPr>
          <a:xfrm>
            <a:off x="5595364" y="4670474"/>
            <a:ext cx="5758436" cy="1822401"/>
          </a:xfrm>
          <a:prstGeom prst="rect">
            <a:avLst/>
          </a:prstGeom>
        </p:spPr>
      </p:pic>
    </p:spTree>
    <p:extLst>
      <p:ext uri="{BB962C8B-B14F-4D97-AF65-F5344CB8AC3E}">
        <p14:creationId xmlns:p14="http://schemas.microsoft.com/office/powerpoint/2010/main" val="368527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F1002-F108-2EEF-F3A4-B3564C4DE5C4}"/>
              </a:ext>
            </a:extLst>
          </p:cNvPr>
          <p:cNvSpPr>
            <a:spLocks noGrp="1"/>
          </p:cNvSpPr>
          <p:nvPr>
            <p:ph type="title"/>
          </p:nvPr>
        </p:nvSpPr>
        <p:spPr/>
        <p:txBody>
          <a:bodyPr/>
          <a:lstStyle/>
          <a:p>
            <a:r>
              <a:rPr lang="sv-SE" sz="3600" dirty="0"/>
              <a:t>Vaccinera klubben mot doping</a:t>
            </a:r>
            <a:endParaRPr lang="sv-SE" dirty="0"/>
          </a:p>
        </p:txBody>
      </p:sp>
      <p:sp>
        <p:nvSpPr>
          <p:cNvPr id="3" name="Platshållare för innehåll 2">
            <a:extLst>
              <a:ext uri="{FF2B5EF4-FFF2-40B4-BE49-F238E27FC236}">
                <a16:creationId xmlns:a16="http://schemas.microsoft.com/office/drawing/2014/main" id="{9B37B62C-3CC4-9240-1161-F0C9F57762D9}"/>
              </a:ext>
            </a:extLst>
          </p:cNvPr>
          <p:cNvSpPr>
            <a:spLocks noGrp="1"/>
          </p:cNvSpPr>
          <p:nvPr>
            <p:ph idx="1"/>
          </p:nvPr>
        </p:nvSpPr>
        <p:spPr/>
        <p:txBody>
          <a:bodyPr>
            <a:normAutofit/>
          </a:bodyPr>
          <a:lstStyle/>
          <a:p>
            <a:pPr marL="0" indent="0">
              <a:buNone/>
            </a:pPr>
            <a:r>
              <a:rPr lang="sv-SE" sz="3200" b="1" dirty="0"/>
              <a:t>Vad vinner föreningen på att vaccinera sig?</a:t>
            </a:r>
            <a:endParaRPr lang="sv-SE" sz="3200" b="1" dirty="0">
              <a:hlinkClick r:id="rId3">
                <a:extLst>
                  <a:ext uri="{A12FA001-AC4F-418D-AE19-62706E023703}">
                    <ahyp:hlinkClr xmlns:ahyp="http://schemas.microsoft.com/office/drawing/2018/hyperlinkcolor" val="tx"/>
                  </a:ext>
                </a:extLst>
              </a:hlinkClick>
            </a:endParaRPr>
          </a:p>
          <a:p>
            <a:r>
              <a:rPr lang="sv-SE" sz="1800" dirty="0"/>
              <a:t>Hjälper medlemmarna att förstå sitt ansvar</a:t>
            </a:r>
          </a:p>
          <a:p>
            <a:r>
              <a:rPr lang="sv-SE" sz="1800" dirty="0"/>
              <a:t>Minskar risken för doping, medveten och på grund av okunskap</a:t>
            </a:r>
          </a:p>
          <a:p>
            <a:r>
              <a:rPr lang="sv-SE" sz="1800" dirty="0"/>
              <a:t>Ökar kunskap och medvetenhet hos styrelse, ledare och idrottare</a:t>
            </a:r>
          </a:p>
          <a:p>
            <a:r>
              <a:rPr lang="sv-SE" sz="1800" dirty="0"/>
              <a:t>Ökar trovärdighet både internt och externt</a:t>
            </a:r>
          </a:p>
          <a:p>
            <a:endParaRPr lang="sv-SE" sz="1800" dirty="0"/>
          </a:p>
        </p:txBody>
      </p:sp>
    </p:spTree>
    <p:extLst>
      <p:ext uri="{BB962C8B-B14F-4D97-AF65-F5344CB8AC3E}">
        <p14:creationId xmlns:p14="http://schemas.microsoft.com/office/powerpoint/2010/main" val="39771146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BAD5A3B6FC8C245BB9B9F60BD2F4CE0" ma:contentTypeVersion="24" ma:contentTypeDescription="Skapa ett nytt dokument." ma:contentTypeScope="" ma:versionID="d416b3be195b99c47527ab879dda70fd">
  <xsd:schema xmlns:xsd="http://www.w3.org/2001/XMLSchema" xmlns:xs="http://www.w3.org/2001/XMLSchema" xmlns:p="http://schemas.microsoft.com/office/2006/metadata/properties" xmlns:ns1="http://schemas.microsoft.com/sharepoint/v3" xmlns:ns2="3ac4b176-3c80-4de3-944b-46d080a6b84a" xmlns:ns3="b7052be4-626e-4a2b-8773-25c1145cd320" targetNamespace="http://schemas.microsoft.com/office/2006/metadata/properties" ma:root="true" ma:fieldsID="1535e8069587ff040cebba8676c60059" ns1:_="" ns2:_="" ns3:_="">
    <xsd:import namespace="http://schemas.microsoft.com/sharepoint/v3"/>
    <xsd:import namespace="3ac4b176-3c80-4de3-944b-46d080a6b84a"/>
    <xsd:import namespace="b7052be4-626e-4a2b-8773-25c1145cd3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Kommentar" minOccurs="0"/>
                <xsd:element ref="ns2:MediaServiceObjectDetectorVersions" minOccurs="0"/>
                <xsd:element ref="ns2:Mollykontroller2024"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per för enhetlig efterlevnadsprincip" ma:hidden="true" ma:internalName="_ip_UnifiedCompliancePolicyProperties">
      <xsd:simpleType>
        <xsd:restriction base="dms:Note"/>
      </xsd:simpleType>
    </xsd:element>
    <xsd:element name="_ip_UnifiedCompliancePolicyUIAction" ma:index="21" nillable="true" ma:displayName="Gränssnittsåtgärd för enhetlig efterlevnadsprincip"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4b176-3c80-4de3-944b-46d080a6b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16976cd2-b505-4f72-8103-3a59d9c43925" ma:termSetId="09814cd3-568e-fe90-9814-8d621ff8fb84" ma:anchorId="fba54fb3-c3e1-fe81-a776-ca4b69148c4d" ma:open="true" ma:isKeyword="false">
      <xsd:complexType>
        <xsd:sequence>
          <xsd:element ref="pc:Terms" minOccurs="0" maxOccurs="1"/>
        </xsd:sequence>
      </xsd:complexType>
    </xsd:element>
    <xsd:element name="Kommentar" ma:index="26" nillable="true" ma:displayName="Kommentar" ma:format="Dropdown" ma:internalName="Kommentar">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ollykontroller2024" ma:index="28" nillable="true" ma:displayName="Molly kontroller 2024" ma:format="Dropdown" ma:internalName="Mollykontroller2024">
      <xsd:simpleType>
        <xsd:restriction base="dms:Note">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052be4-626e-4a2b-8773-25c1145cd320"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5" nillable="true" ma:displayName="Taxonomy Catch All Column" ma:hidden="true" ma:list="{368f8bbf-6303-4e47-aaeb-2d0ee74f9f95}" ma:internalName="TaxCatchAll" ma:showField="CatchAllData" ma:web="b7052be4-626e-4a2b-8773-25c1145cd3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c4b176-3c80-4de3-944b-46d080a6b84a">
      <Terms xmlns="http://schemas.microsoft.com/office/infopath/2007/PartnerControls"/>
    </lcf76f155ced4ddcb4097134ff3c332f>
    <TaxCatchAll xmlns="b7052be4-626e-4a2b-8773-25c1145cd320" xsi:nil="true"/>
    <_ip_UnifiedCompliancePolicyUIAction xmlns="http://schemas.microsoft.com/sharepoint/v3" xsi:nil="true"/>
    <Kommentar xmlns="3ac4b176-3c80-4de3-944b-46d080a6b84a" xsi:nil="true"/>
    <_ip_UnifiedCompliancePolicyProperties xmlns="http://schemas.microsoft.com/sharepoint/v3" xsi:nil="true"/>
    <Mollykontroller2024 xmlns="3ac4b176-3c80-4de3-944b-46d080a6b84a" xsi:nil="true"/>
  </documentManagement>
</p:properties>
</file>

<file path=customXml/itemProps1.xml><?xml version="1.0" encoding="utf-8"?>
<ds:datastoreItem xmlns:ds="http://schemas.openxmlformats.org/officeDocument/2006/customXml" ds:itemID="{21CC5CF6-871A-4D3F-AC19-E8C3B83B8887}">
  <ds:schemaRefs>
    <ds:schemaRef ds:uri="http://schemas.microsoft.com/sharepoint/v3/contenttype/forms"/>
  </ds:schemaRefs>
</ds:datastoreItem>
</file>

<file path=customXml/itemProps2.xml><?xml version="1.0" encoding="utf-8"?>
<ds:datastoreItem xmlns:ds="http://schemas.openxmlformats.org/officeDocument/2006/customXml" ds:itemID="{3487104B-300E-4EF9-8526-B2FAFA802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c4b176-3c80-4de3-944b-46d080a6b84a"/>
    <ds:schemaRef ds:uri="b7052be4-626e-4a2b-8773-25c1145cd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1C364E-D16C-4D3F-893E-A02777AD30F3}">
  <ds:schemaRefs>
    <ds:schemaRef ds:uri="http://schemas.microsoft.com/office/2006/metadata/properties"/>
    <ds:schemaRef ds:uri="http://schemas.microsoft.com/office/infopath/2007/PartnerControls"/>
    <ds:schemaRef ds:uri="3ac4b176-3c80-4de3-944b-46d080a6b84a"/>
    <ds:schemaRef ds:uri="b7052be4-626e-4a2b-8773-25c1145cd32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1331</TotalTime>
  <Words>2150</Words>
  <Application>Microsoft Office PowerPoint</Application>
  <PresentationFormat>Bredbild</PresentationFormat>
  <Paragraphs>212</Paragraphs>
  <Slides>21</Slides>
  <Notes>19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21</vt:i4>
      </vt:variant>
    </vt:vector>
  </HeadingPairs>
  <TitlesOfParts>
    <vt:vector size="25" baseType="lpstr">
      <vt:lpstr>Arial</vt:lpstr>
      <vt:lpstr>Calibri</vt:lpstr>
      <vt:lpstr>Calibri Light</vt:lpstr>
      <vt:lpstr>Office-tema</vt:lpstr>
      <vt:lpstr>Information till dig som använder denna PPT</vt:lpstr>
      <vt:lpstr>Antidoping</vt:lpstr>
      <vt:lpstr>Vad måste idrottare, ledare och stödpersonal känna till?</vt:lpstr>
      <vt:lpstr>Olika utbildningsupplägg från Antidoping Sverige</vt:lpstr>
      <vt:lpstr>Vaccinera klubben mot doping</vt:lpstr>
      <vt:lpstr>Vaccinera klubben mot doping</vt:lpstr>
      <vt:lpstr>Vaccinera klubben mot doping</vt:lpstr>
      <vt:lpstr>Vaccinera klubben mot doping</vt:lpstr>
      <vt:lpstr>Vaccinera klubben mot doping</vt:lpstr>
      <vt:lpstr>Vaccinera klubben mot doping</vt:lpstr>
      <vt:lpstr>Gratis informationsfoldrar m.m. för vaccinerade föreningar</vt:lpstr>
      <vt:lpstr>Marknadsföra Vaccinera Klubben Mot Doping</vt:lpstr>
      <vt:lpstr>E-utbildningen Ren vinnare</vt:lpstr>
      <vt:lpstr>E-utbildningen Ren vinnare</vt:lpstr>
      <vt:lpstr>PowerPoint-presentation</vt:lpstr>
      <vt:lpstr>PowerPoint-presentation</vt:lpstr>
      <vt:lpstr>Marknadsföra Ren vinnare</vt:lpstr>
      <vt:lpstr>Antidopingsnack</vt:lpstr>
      <vt:lpstr>Boka föreläsning</vt:lpstr>
      <vt:lpstr>Filmade föreläsningar</vt:lpstr>
      <vt:lpstr>Håll dig uppdaterad och dela inlägg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Antidoping</dc:title>
  <dc:creator>Charlotta Lindblom</dc:creator>
  <cp:lastModifiedBy>Charlotta Lindblom</cp:lastModifiedBy>
  <cp:revision>3</cp:revision>
  <dcterms:created xsi:type="dcterms:W3CDTF">2023-10-13T10:06:47Z</dcterms:created>
  <dcterms:modified xsi:type="dcterms:W3CDTF">2025-03-19T12:26:30Z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0x010100ABAD5A3B6FC8C245BB9B9F60BD2F4CE0</vt:lpwstr>
  </property>
</Properties>
</file>