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5" r:id="rId5"/>
  </p:sldMasterIdLst>
  <p:notesMasterIdLst>
    <p:notesMasterId r:id="rId22"/>
  </p:notesMasterIdLst>
  <p:sldIdLst>
    <p:sldId id="296" r:id="rId6"/>
    <p:sldId id="292" r:id="rId7"/>
    <p:sldId id="306" r:id="rId8"/>
    <p:sldId id="307" r:id="rId9"/>
    <p:sldId id="309" r:id="rId10"/>
    <p:sldId id="310" r:id="rId11"/>
    <p:sldId id="295" r:id="rId12"/>
    <p:sldId id="323" r:id="rId13"/>
    <p:sldId id="300" r:id="rId14"/>
    <p:sldId id="301" r:id="rId15"/>
    <p:sldId id="302" r:id="rId16"/>
    <p:sldId id="321" r:id="rId17"/>
    <p:sldId id="322" r:id="rId18"/>
    <p:sldId id="303" r:id="rId19"/>
    <p:sldId id="319" r:id="rId20"/>
    <p:sldId id="329"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6C785F-52CC-C87B-5A46-9E71ACFC5862}" name="Charlotta Lindblom" initials="CL" userId="S::Charlotta.Lindblom@antidoping.se::b1df0975-bb82-487d-a2ed-02375fc2ab1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94E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6B37F6-4E6D-40C6-BE07-138922053F43}" v="4" dt="2026-05-18T22:26:15.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5160" autoAdjust="0"/>
  </p:normalViewPr>
  <p:slideViewPr>
    <p:cSldViewPr snapToGrid="0">
      <p:cViewPr varScale="1">
        <p:scale>
          <a:sx n="108" d="100"/>
          <a:sy n="108" d="100"/>
        </p:scale>
        <p:origin x="4794" y="12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a Lindblom" userId="b1df0975-bb82-487d-a2ed-02375fc2ab18" providerId="ADAL" clId="{715489FD-AFF2-49E2-9A3C-F313B217E3EF}"/>
    <pc:docChg chg="undo custSel modSld">
      <pc:chgData name="Charlotta Lindblom" userId="b1df0975-bb82-487d-a2ed-02375fc2ab18" providerId="ADAL" clId="{715489FD-AFF2-49E2-9A3C-F313B217E3EF}" dt="2026-05-18T22:26:22.830" v="302" actId="20577"/>
      <pc:docMkLst>
        <pc:docMk/>
      </pc:docMkLst>
      <pc:sldChg chg="modSp mod">
        <pc:chgData name="Charlotta Lindblom" userId="b1df0975-bb82-487d-a2ed-02375fc2ab18" providerId="ADAL" clId="{715489FD-AFF2-49E2-9A3C-F313B217E3EF}" dt="2026-05-18T21:07:14.772" v="0" actId="1076"/>
        <pc:sldMkLst>
          <pc:docMk/>
          <pc:sldMk cId="154231065" sldId="300"/>
        </pc:sldMkLst>
        <pc:cxnChg chg="mod">
          <ac:chgData name="Charlotta Lindblom" userId="b1df0975-bb82-487d-a2ed-02375fc2ab18" providerId="ADAL" clId="{715489FD-AFF2-49E2-9A3C-F313B217E3EF}" dt="2026-05-18T21:07:14.772" v="0" actId="1076"/>
          <ac:cxnSpMkLst>
            <pc:docMk/>
            <pc:sldMk cId="154231065" sldId="300"/>
            <ac:cxnSpMk id="8" creationId="{FA48684C-CF51-85F1-06FE-BA444F673C22}"/>
          </ac:cxnSpMkLst>
        </pc:cxnChg>
      </pc:sldChg>
      <pc:sldChg chg="modSp mod">
        <pc:chgData name="Charlotta Lindblom" userId="b1df0975-bb82-487d-a2ed-02375fc2ab18" providerId="ADAL" clId="{715489FD-AFF2-49E2-9A3C-F313B217E3EF}" dt="2026-05-18T21:07:34.659" v="10" actId="6549"/>
        <pc:sldMkLst>
          <pc:docMk/>
          <pc:sldMk cId="714544540" sldId="307"/>
        </pc:sldMkLst>
        <pc:spChg chg="mod">
          <ac:chgData name="Charlotta Lindblom" userId="b1df0975-bb82-487d-a2ed-02375fc2ab18" providerId="ADAL" clId="{715489FD-AFF2-49E2-9A3C-F313B217E3EF}" dt="2026-05-18T21:07:34.659" v="10" actId="6549"/>
          <ac:spMkLst>
            <pc:docMk/>
            <pc:sldMk cId="714544540" sldId="307"/>
            <ac:spMk id="3" creationId="{F42D4A80-57A6-EDA1-DC45-11F24D0A360F}"/>
          </ac:spMkLst>
        </pc:spChg>
      </pc:sldChg>
      <pc:sldChg chg="modSp mod">
        <pc:chgData name="Charlotta Lindblom" userId="b1df0975-bb82-487d-a2ed-02375fc2ab18" providerId="ADAL" clId="{715489FD-AFF2-49E2-9A3C-F313B217E3EF}" dt="2026-05-18T21:33:50.546" v="294" actId="20577"/>
        <pc:sldMkLst>
          <pc:docMk/>
          <pc:sldMk cId="394350377" sldId="319"/>
        </pc:sldMkLst>
        <pc:spChg chg="mod">
          <ac:chgData name="Charlotta Lindblom" userId="b1df0975-bb82-487d-a2ed-02375fc2ab18" providerId="ADAL" clId="{715489FD-AFF2-49E2-9A3C-F313B217E3EF}" dt="2026-05-18T21:33:50.546" v="294" actId="20577"/>
          <ac:spMkLst>
            <pc:docMk/>
            <pc:sldMk cId="394350377" sldId="319"/>
            <ac:spMk id="9" creationId="{8EB7247B-C0E4-5D95-C411-65DC8531C4DF}"/>
          </ac:spMkLst>
        </pc:spChg>
      </pc:sldChg>
      <pc:sldChg chg="modNotesTx">
        <pc:chgData name="Charlotta Lindblom" userId="b1df0975-bb82-487d-a2ed-02375fc2ab18" providerId="ADAL" clId="{715489FD-AFF2-49E2-9A3C-F313B217E3EF}" dt="2026-05-18T21:33:50.784" v="295" actId="20577"/>
        <pc:sldMkLst>
          <pc:docMk/>
          <pc:sldMk cId="2414714590" sldId="322"/>
        </pc:sldMkLst>
      </pc:sldChg>
      <pc:sldChg chg="addSp delSp modSp mod">
        <pc:chgData name="Charlotta Lindblom" userId="b1df0975-bb82-487d-a2ed-02375fc2ab18" providerId="ADAL" clId="{715489FD-AFF2-49E2-9A3C-F313B217E3EF}" dt="2026-05-18T22:26:22.830" v="302" actId="20577"/>
        <pc:sldMkLst>
          <pc:docMk/>
          <pc:sldMk cId="1103288599" sldId="329"/>
        </pc:sldMkLst>
        <pc:spChg chg="add mod">
          <ac:chgData name="Charlotta Lindblom" userId="b1df0975-bb82-487d-a2ed-02375fc2ab18" providerId="ADAL" clId="{715489FD-AFF2-49E2-9A3C-F313B217E3EF}" dt="2026-05-18T22:26:12.966" v="298" actId="478"/>
          <ac:spMkLst>
            <pc:docMk/>
            <pc:sldMk cId="1103288599" sldId="329"/>
            <ac:spMk id="2" creationId="{AE8A3C19-0C0B-086E-142F-E3A9CE988291}"/>
          </ac:spMkLst>
        </pc:spChg>
        <pc:spChg chg="add del mod">
          <ac:chgData name="Charlotta Lindblom" userId="b1df0975-bb82-487d-a2ed-02375fc2ab18" providerId="ADAL" clId="{715489FD-AFF2-49E2-9A3C-F313B217E3EF}" dt="2026-05-18T22:26:22.830" v="302" actId="20577"/>
          <ac:spMkLst>
            <pc:docMk/>
            <pc:sldMk cId="1103288599" sldId="329"/>
            <ac:spMk id="3" creationId="{1C33DE4E-00BD-8721-0847-0D65FAC5623F}"/>
          </ac:spMkLst>
        </pc:spChg>
        <pc:picChg chg="add del">
          <ac:chgData name="Charlotta Lindblom" userId="b1df0975-bb82-487d-a2ed-02375fc2ab18" providerId="ADAL" clId="{715489FD-AFF2-49E2-9A3C-F313B217E3EF}" dt="2026-05-18T22:26:14.510" v="299" actId="478"/>
          <ac:picMkLst>
            <pc:docMk/>
            <pc:sldMk cId="1103288599" sldId="329"/>
            <ac:picMk id="1026" creationId="{3799D9A3-E977-12F8-D6A9-87308A00894D}"/>
          </ac:picMkLst>
        </pc:picChg>
      </pc:sldChg>
    </pc:docChg>
  </pc:docChgLst>
  <pc:docChgLst>
    <pc:chgData name="Josefine Wennerhult" userId="78b285c3-faeb-43c8-b36f-757f94e20a36" providerId="ADAL" clId="{9D46B679-21FC-447C-8F71-5CE32162190E}"/>
    <pc:docChg chg="modSld">
      <pc:chgData name="Josefine Wennerhult" userId="78b285c3-faeb-43c8-b36f-757f94e20a36" providerId="ADAL" clId="{9D46B679-21FC-447C-8F71-5CE32162190E}" dt="2026-05-19T11:26:54.581" v="68" actId="20577"/>
      <pc:docMkLst>
        <pc:docMk/>
      </pc:docMkLst>
      <pc:sldChg chg="modSp mod modCm">
        <pc:chgData name="Josefine Wennerhult" userId="78b285c3-faeb-43c8-b36f-757f94e20a36" providerId="ADAL" clId="{9D46B679-21FC-447C-8F71-5CE32162190E}" dt="2026-05-19T07:25:56.347" v="66" actId="20577"/>
        <pc:sldMkLst>
          <pc:docMk/>
          <pc:sldMk cId="394350377" sldId="319"/>
        </pc:sldMkLst>
        <pc:spChg chg="mod">
          <ac:chgData name="Josefine Wennerhult" userId="78b285c3-faeb-43c8-b36f-757f94e20a36" providerId="ADAL" clId="{9D46B679-21FC-447C-8F71-5CE32162190E}" dt="2026-05-19T07:25:56.347" v="66" actId="20577"/>
          <ac:spMkLst>
            <pc:docMk/>
            <pc:sldMk cId="394350377" sldId="319"/>
            <ac:spMk id="9" creationId="{8EB7247B-C0E4-5D95-C411-65DC8531C4DF}"/>
          </ac:spMkLst>
        </pc:spChg>
        <pc:extLst>
          <p:ext xmlns:p="http://schemas.openxmlformats.org/presentationml/2006/main" uri="{D6D511B9-2390-475A-947B-AFAB55BFBCF1}">
            <pc226:cmChg xmlns:pc226="http://schemas.microsoft.com/office/powerpoint/2022/06/main/command" chg="mod">
              <pc226:chgData name="Josefine Wennerhult" userId="78b285c3-faeb-43c8-b36f-757f94e20a36" providerId="ADAL" clId="{9D46B679-21FC-447C-8F71-5CE32162190E}" dt="2026-05-19T07:25:56.347" v="66" actId="20577"/>
              <pc2:cmMkLst xmlns:pc2="http://schemas.microsoft.com/office/powerpoint/2019/9/main/command">
                <pc:docMk/>
                <pc:sldMk cId="394350377" sldId="319"/>
                <pc2:cmMk id="{BF29BF84-ACDB-42A1-9706-D3807F9155E4}"/>
              </pc2:cmMkLst>
            </pc226:cmChg>
          </p:ext>
        </pc:extLst>
      </pc:sldChg>
      <pc:sldChg chg="modNotesTx">
        <pc:chgData name="Josefine Wennerhult" userId="78b285c3-faeb-43c8-b36f-757f94e20a36" providerId="ADAL" clId="{9D46B679-21FC-447C-8F71-5CE32162190E}" dt="2026-05-19T11:26:54.581" v="68" actId="20577"/>
        <pc:sldMkLst>
          <pc:docMk/>
          <pc:sldMk cId="2787654716" sldId="321"/>
        </pc:sldMkLst>
      </pc:sldChg>
      <pc:sldChg chg="modNotesTx">
        <pc:chgData name="Josefine Wennerhult" userId="78b285c3-faeb-43c8-b36f-757f94e20a36" providerId="ADAL" clId="{9D46B679-21FC-447C-8F71-5CE32162190E}" dt="2026-05-19T07:29:58.787" v="67" actId="20577"/>
        <pc:sldMkLst>
          <pc:docMk/>
          <pc:sldMk cId="2414714590" sldId="3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9C53A-655A-4B90-BEDC-868DEED419BA}" type="datetimeFigureOut">
              <a:rPr lang="sv-SE" smtClean="0"/>
              <a:t>2026-05-19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5A1775-6222-44D0-B85E-3AEA2B5D9DEE}" type="slidenum">
              <a:rPr lang="sv-SE" smtClean="0"/>
              <a:t>‹#›</a:t>
            </a:fld>
            <a:endParaRPr lang="sv-SE"/>
          </a:p>
        </p:txBody>
      </p:sp>
    </p:spTree>
    <p:extLst>
      <p:ext uri="{BB962C8B-B14F-4D97-AF65-F5344CB8AC3E}">
        <p14:creationId xmlns:p14="http://schemas.microsoft.com/office/powerpoint/2010/main" val="2148350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0C56B7F-3830-4AFB-AE9D-4F7BE15D41F9}" type="slidenum">
              <a:rPr lang="sv-SE" smtClean="0"/>
              <a:t>12</a:t>
            </a:fld>
            <a:endParaRPr lang="sv-SE"/>
          </a:p>
        </p:txBody>
      </p:sp>
    </p:spTree>
    <p:extLst>
      <p:ext uri="{BB962C8B-B14F-4D97-AF65-F5344CB8AC3E}">
        <p14:creationId xmlns:p14="http://schemas.microsoft.com/office/powerpoint/2010/main" val="3748254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7F231-4716-B11B-58EB-D5B0768B483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E7A5410-421C-7D12-975C-DE08B72E319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03589D1-3A51-0F42-EAA4-C8A930978270}"/>
              </a:ext>
            </a:extLst>
          </p:cNvPr>
          <p:cNvSpPr>
            <a:spLocks noGrp="1"/>
          </p:cNvSpPr>
          <p:nvPr>
            <p:ph type="body" idx="1"/>
          </p:nvPr>
        </p:nvSpPr>
        <p:spPr/>
        <p:txBody>
          <a:bodyPr/>
          <a:lstStyle/>
          <a:p>
            <a:r>
              <a:rPr lang="sv-SE" dirty="0"/>
              <a:t>Svar på första påståendet som är felaktigt: Det stämmer för de flesta idrottare, men inte alla. En del idrottare måste ansöka om och få en medicinsk dispens godkänd INNAN en dopingkontroll. Du är själv ansvarig för att veta vad som gäller för dig. </a:t>
            </a:r>
          </a:p>
          <a:p>
            <a:endParaRPr lang="sv-SE" dirty="0"/>
          </a:p>
        </p:txBody>
      </p:sp>
      <p:sp>
        <p:nvSpPr>
          <p:cNvPr id="4" name="Platshållare för bildnummer 3">
            <a:extLst>
              <a:ext uri="{FF2B5EF4-FFF2-40B4-BE49-F238E27FC236}">
                <a16:creationId xmlns:a16="http://schemas.microsoft.com/office/drawing/2014/main" id="{2C61C634-AF30-0214-B7E9-335C8D9D4A80}"/>
              </a:ext>
            </a:extLst>
          </p:cNvPr>
          <p:cNvSpPr>
            <a:spLocks noGrp="1"/>
          </p:cNvSpPr>
          <p:nvPr>
            <p:ph type="sldNum" sz="quarter" idx="5"/>
          </p:nvPr>
        </p:nvSpPr>
        <p:spPr/>
        <p:txBody>
          <a:bodyPr/>
          <a:lstStyle/>
          <a:p>
            <a:fld id="{C0C56B7F-3830-4AFB-AE9D-4F7BE15D41F9}" type="slidenum">
              <a:rPr lang="sv-SE" smtClean="0"/>
              <a:t>13</a:t>
            </a:fld>
            <a:endParaRPr lang="sv-SE"/>
          </a:p>
        </p:txBody>
      </p:sp>
    </p:spTree>
    <p:extLst>
      <p:ext uri="{BB962C8B-B14F-4D97-AF65-F5344CB8AC3E}">
        <p14:creationId xmlns:p14="http://schemas.microsoft.com/office/powerpoint/2010/main" val="4187334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DD255F-354F-6A2E-6543-92F89B6D6EF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F1FD522-A1CD-EBE5-5BF6-0CB96EAC49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CE604EC-04C7-931E-9E5E-E2AAE38AF9D1}"/>
              </a:ext>
            </a:extLst>
          </p:cNvPr>
          <p:cNvSpPr>
            <a:spLocks noGrp="1"/>
          </p:cNvSpPr>
          <p:nvPr>
            <p:ph type="dt" sz="half" idx="10"/>
          </p:nvPr>
        </p:nvSpPr>
        <p:spPr/>
        <p:txBody>
          <a:bodyPr/>
          <a:lstStyle/>
          <a:p>
            <a:fld id="{2E3EFBAA-811B-4B42-B05E-1BAC7D733A22}" type="datetimeFigureOut">
              <a:rPr lang="sv-SE" smtClean="0"/>
              <a:t>2026-05-19</a:t>
            </a:fld>
            <a:endParaRPr lang="sv-SE"/>
          </a:p>
        </p:txBody>
      </p:sp>
      <p:sp>
        <p:nvSpPr>
          <p:cNvPr id="5" name="Platshållare för sidfot 4">
            <a:extLst>
              <a:ext uri="{FF2B5EF4-FFF2-40B4-BE49-F238E27FC236}">
                <a16:creationId xmlns:a16="http://schemas.microsoft.com/office/drawing/2014/main" id="{01F36665-4C4A-B970-76A3-5DC0B9210F6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B4C8010-0FF3-283C-596B-B1C978D0CDB3}"/>
              </a:ext>
            </a:extLst>
          </p:cNvPr>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2243811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74507F-65DB-8FD9-4A09-B5E80D47BE3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D347B41-0184-6675-8F66-7C8D0243EEA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E8A2D47-8EEE-2E2F-4E0A-BA271F3C4DF4}"/>
              </a:ext>
            </a:extLst>
          </p:cNvPr>
          <p:cNvSpPr>
            <a:spLocks noGrp="1"/>
          </p:cNvSpPr>
          <p:nvPr>
            <p:ph type="dt" sz="half" idx="10"/>
          </p:nvPr>
        </p:nvSpPr>
        <p:spPr/>
        <p:txBody>
          <a:bodyPr/>
          <a:lstStyle/>
          <a:p>
            <a:fld id="{2E3EFBAA-811B-4B42-B05E-1BAC7D733A22}" type="datetimeFigureOut">
              <a:rPr lang="sv-SE" smtClean="0"/>
              <a:t>2026-05-19</a:t>
            </a:fld>
            <a:endParaRPr lang="sv-SE"/>
          </a:p>
        </p:txBody>
      </p:sp>
      <p:sp>
        <p:nvSpPr>
          <p:cNvPr id="5" name="Platshållare för sidfot 4">
            <a:extLst>
              <a:ext uri="{FF2B5EF4-FFF2-40B4-BE49-F238E27FC236}">
                <a16:creationId xmlns:a16="http://schemas.microsoft.com/office/drawing/2014/main" id="{70719F57-986C-E456-7C56-44B2437140C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42CCFF-6BBA-3AF4-1FF3-31BA3612C65D}"/>
              </a:ext>
            </a:extLst>
          </p:cNvPr>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526616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F5E3FD7-7730-1D40-D9AF-EA4F7D9DCB5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EA9639C-CAC7-6752-CFA6-FED53C56414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D334BA5-2C11-2F54-10A0-62CCC6D772CB}"/>
              </a:ext>
            </a:extLst>
          </p:cNvPr>
          <p:cNvSpPr>
            <a:spLocks noGrp="1"/>
          </p:cNvSpPr>
          <p:nvPr>
            <p:ph type="dt" sz="half" idx="10"/>
          </p:nvPr>
        </p:nvSpPr>
        <p:spPr/>
        <p:txBody>
          <a:bodyPr/>
          <a:lstStyle/>
          <a:p>
            <a:fld id="{2E3EFBAA-811B-4B42-B05E-1BAC7D733A22}" type="datetimeFigureOut">
              <a:rPr lang="sv-SE" smtClean="0"/>
              <a:t>2026-05-19</a:t>
            </a:fld>
            <a:endParaRPr lang="sv-SE"/>
          </a:p>
        </p:txBody>
      </p:sp>
      <p:sp>
        <p:nvSpPr>
          <p:cNvPr id="5" name="Platshållare för sidfot 4">
            <a:extLst>
              <a:ext uri="{FF2B5EF4-FFF2-40B4-BE49-F238E27FC236}">
                <a16:creationId xmlns:a16="http://schemas.microsoft.com/office/drawing/2014/main" id="{AD357C93-F4FE-3EAF-44A6-D732F6C5496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A1CEA52-D515-E154-F16F-9F6253EB8C93}"/>
              </a:ext>
            </a:extLst>
          </p:cNvPr>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575737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här för att ändra mall för underrubrikformat</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233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3" name="Text Placeholder 2"/>
          <p:cNvSpPr>
            <a:spLocks noGrp="1"/>
          </p:cNvSpPr>
          <p:nvPr>
            <p:ph type="body" idx="1"/>
          </p:nvPr>
        </p:nvSpPr>
        <p:spPr>
          <a:xfrm>
            <a:off x="5659582" y="4453128"/>
            <a:ext cx="5496097"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pic>
        <p:nvPicPr>
          <p:cNvPr id="10" name="Bildobjekt 9">
            <a:extLst>
              <a:ext uri="{FF2B5EF4-FFF2-40B4-BE49-F238E27FC236}">
                <a16:creationId xmlns:a16="http://schemas.microsoft.com/office/drawing/2014/main" id="{7396127F-A5EB-3AD6-14AE-27F0FA925553}"/>
              </a:ext>
            </a:extLst>
          </p:cNvPr>
          <p:cNvPicPr>
            <a:picLocks noChangeAspect="1"/>
          </p:cNvPicPr>
          <p:nvPr userDrawn="1"/>
        </p:nvPicPr>
        <p:blipFill>
          <a:blip r:embed="rId2"/>
          <a:stretch>
            <a:fillRect/>
          </a:stretch>
        </p:blipFill>
        <p:spPr>
          <a:xfrm>
            <a:off x="-1" y="1238"/>
            <a:ext cx="4346015" cy="6399562"/>
          </a:xfrm>
          <a:prstGeom prst="rect">
            <a:avLst/>
          </a:prstGeom>
        </p:spPr>
      </p:pic>
      <p:pic>
        <p:nvPicPr>
          <p:cNvPr id="12" name="Bildobjekt 11">
            <a:extLst>
              <a:ext uri="{FF2B5EF4-FFF2-40B4-BE49-F238E27FC236}">
                <a16:creationId xmlns:a16="http://schemas.microsoft.com/office/drawing/2014/main" id="{241445A4-B00E-8F34-0C98-F2939F395275}"/>
              </a:ext>
            </a:extLst>
          </p:cNvPr>
          <p:cNvPicPr>
            <a:picLocks noChangeAspect="1"/>
          </p:cNvPicPr>
          <p:nvPr userDrawn="1"/>
        </p:nvPicPr>
        <p:blipFill>
          <a:blip r:embed="rId3"/>
          <a:stretch>
            <a:fillRect/>
          </a:stretch>
        </p:blipFill>
        <p:spPr>
          <a:xfrm>
            <a:off x="172298" y="6461745"/>
            <a:ext cx="1207113" cy="335309"/>
          </a:xfrm>
          <a:prstGeom prst="rect">
            <a:avLst/>
          </a:prstGeom>
        </p:spPr>
      </p:pic>
      <p:sp>
        <p:nvSpPr>
          <p:cNvPr id="13" name="Frihandsfigur: Form 12">
            <a:extLst>
              <a:ext uri="{FF2B5EF4-FFF2-40B4-BE49-F238E27FC236}">
                <a16:creationId xmlns:a16="http://schemas.microsoft.com/office/drawing/2014/main" id="{802EF1A8-6E97-ECEB-5712-8798271E89F1}"/>
              </a:ext>
            </a:extLst>
          </p:cNvPr>
          <p:cNvSpPr/>
          <p:nvPr userDrawn="1"/>
        </p:nvSpPr>
        <p:spPr>
          <a:xfrm>
            <a:off x="5659582" y="4248628"/>
            <a:ext cx="5585806" cy="64008"/>
          </a:xfrm>
          <a:custGeom>
            <a:avLst/>
            <a:gdLst>
              <a:gd name="csX0" fmla="*/ 0 w 5585806"/>
              <a:gd name="csY0" fmla="*/ 0 h 64008"/>
              <a:gd name="csX1" fmla="*/ 809942 w 5585806"/>
              <a:gd name="csY1" fmla="*/ 9281 h 64008"/>
              <a:gd name="csX2" fmla="*/ 1340593 w 5585806"/>
              <a:gd name="csY2" fmla="*/ 15362 h 64008"/>
              <a:gd name="csX3" fmla="*/ 1871245 w 5585806"/>
              <a:gd name="csY3" fmla="*/ 21443 h 64008"/>
              <a:gd name="csX4" fmla="*/ 2513613 w 5585806"/>
              <a:gd name="csY4" fmla="*/ 28804 h 64008"/>
              <a:gd name="csX5" fmla="*/ 3044264 w 5585806"/>
              <a:gd name="csY5" fmla="*/ 34884 h 64008"/>
              <a:gd name="csX6" fmla="*/ 3630774 w 5585806"/>
              <a:gd name="csY6" fmla="*/ 41605 h 64008"/>
              <a:gd name="csX7" fmla="*/ 4384858 w 5585806"/>
              <a:gd name="csY7" fmla="*/ 50246 h 64008"/>
              <a:gd name="csX8" fmla="*/ 4971367 w 5585806"/>
              <a:gd name="csY8" fmla="*/ 56967 h 64008"/>
              <a:gd name="csX9" fmla="*/ 5585806 w 5585806"/>
              <a:gd name="csY9" fmla="*/ 64008 h 640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585806" h="64008" extrusionOk="0">
                <a:moveTo>
                  <a:pt x="0" y="0"/>
                </a:moveTo>
                <a:cubicBezTo>
                  <a:pt x="374999" y="30705"/>
                  <a:pt x="634986" y="-18497"/>
                  <a:pt x="809942" y="9281"/>
                </a:cubicBezTo>
                <a:cubicBezTo>
                  <a:pt x="984898" y="37059"/>
                  <a:pt x="1199255" y="-11776"/>
                  <a:pt x="1340593" y="15362"/>
                </a:cubicBezTo>
                <a:cubicBezTo>
                  <a:pt x="1481931" y="42500"/>
                  <a:pt x="1700728" y="-6702"/>
                  <a:pt x="1871245" y="21443"/>
                </a:cubicBezTo>
                <a:cubicBezTo>
                  <a:pt x="2041762" y="49588"/>
                  <a:pt x="2277550" y="32520"/>
                  <a:pt x="2513613" y="28804"/>
                </a:cubicBezTo>
                <a:cubicBezTo>
                  <a:pt x="2749676" y="25087"/>
                  <a:pt x="2794361" y="34625"/>
                  <a:pt x="3044264" y="34884"/>
                </a:cubicBezTo>
                <a:cubicBezTo>
                  <a:pt x="3294167" y="35143"/>
                  <a:pt x="3346865" y="14086"/>
                  <a:pt x="3630774" y="41605"/>
                </a:cubicBezTo>
                <a:cubicBezTo>
                  <a:pt x="3914683" y="69123"/>
                  <a:pt x="4164810" y="20395"/>
                  <a:pt x="4384858" y="50246"/>
                </a:cubicBezTo>
                <a:cubicBezTo>
                  <a:pt x="4604906" y="80097"/>
                  <a:pt x="4808217" y="78633"/>
                  <a:pt x="4971367" y="56967"/>
                </a:cubicBezTo>
                <a:cubicBezTo>
                  <a:pt x="5134517" y="35301"/>
                  <a:pt x="5368003" y="52580"/>
                  <a:pt x="5585806" y="64008"/>
                </a:cubicBezTo>
              </a:path>
            </a:pathLst>
          </a:custGeom>
          <a:noFill/>
          <a:ln w="38100" cap="rnd">
            <a:solidFill>
              <a:srgbClr val="E94E24"/>
            </a:solidFill>
            <a:extLst>
              <a:ext uri="{C807C97D-BFC1-408E-A445-0C87EB9F89A2}">
                <ask:lineSketchStyleProps xmlns:ask="http://schemas.microsoft.com/office/drawing/2018/sketchyshapes" sd="3604603563">
                  <a:custGeom>
                    <a:avLst/>
                    <a:gdLst>
                      <a:gd name="connsiteX0" fmla="*/ 0 w 10058400"/>
                      <a:gd name="connsiteY0" fmla="*/ 0 h 12192"/>
                      <a:gd name="connsiteX1" fmla="*/ 10058400 w 10058400"/>
                      <a:gd name="connsiteY1" fmla="*/ 12192 h 12192"/>
                    </a:gdLst>
                    <a:ahLst/>
                    <a:cxnLst>
                      <a:cxn ang="0">
                        <a:pos x="connsiteX0" y="connsiteY0"/>
                      </a:cxn>
                      <a:cxn ang="0">
                        <a:pos x="connsiteX1" y="connsiteY1"/>
                      </a:cxn>
                    </a:cxnLst>
                    <a:rect l="l" t="t" r="r" b="b"/>
                    <a:pathLst>
                      <a:path w="10058400" h="12192">
                        <a:moveTo>
                          <a:pt x="0" y="0"/>
                        </a:moveTo>
                        <a:lnTo>
                          <a:pt x="10058400" y="12192"/>
                        </a:lnTo>
                      </a:path>
                    </a:pathLst>
                  </a:cu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text 14">
            <a:extLst>
              <a:ext uri="{FF2B5EF4-FFF2-40B4-BE49-F238E27FC236}">
                <a16:creationId xmlns:a16="http://schemas.microsoft.com/office/drawing/2014/main" id="{1C772010-939F-DA93-FADD-A581DAF54D05}"/>
              </a:ext>
            </a:extLst>
          </p:cNvPr>
          <p:cNvSpPr>
            <a:spLocks noGrp="1"/>
          </p:cNvSpPr>
          <p:nvPr>
            <p:ph type="body" sz="quarter" idx="10"/>
          </p:nvPr>
        </p:nvSpPr>
        <p:spPr>
          <a:xfrm>
            <a:off x="5659582" y="3208020"/>
            <a:ext cx="5495781" cy="1038132"/>
          </a:xfrm>
        </p:spPr>
        <p:txBody>
          <a:bodyPr>
            <a:noAutofit/>
          </a:bodyPr>
          <a:lstStyle>
            <a:lvl1pPr>
              <a:defRPr sz="6000">
                <a:solidFill>
                  <a:schemeClr val="tx1"/>
                </a:solidFill>
              </a:defRPr>
            </a:lvl1pPr>
            <a:lvl2pPr marL="201168" indent="0">
              <a:buNone/>
              <a:defRPr/>
            </a:lvl2pPr>
            <a:lvl5pPr marL="749808" indent="0">
              <a:buNone/>
              <a:defRPr/>
            </a:lvl5pPr>
          </a:lstStyle>
          <a:p>
            <a:pPr lvl="0"/>
            <a:r>
              <a:rPr lang="sv-SE" dirty="0"/>
              <a:t>Klicka här för att</a:t>
            </a:r>
          </a:p>
        </p:txBody>
      </p:sp>
    </p:spTree>
    <p:extLst>
      <p:ext uri="{BB962C8B-B14F-4D97-AF65-F5344CB8AC3E}">
        <p14:creationId xmlns:p14="http://schemas.microsoft.com/office/powerpoint/2010/main" val="1316250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635596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ADS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4248836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097280" y="2582334"/>
            <a:ext cx="4937760" cy="3378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217920" y="2582334"/>
            <a:ext cx="4937760" cy="3378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2E3EFBAA-811B-4B42-B05E-1BAC7D733A22}" type="datetimeFigureOut">
              <a:rPr lang="sv-SE" smtClean="0"/>
              <a:t>2026-05-19</a:t>
            </a:fld>
            <a:endParaRPr lang="sv-SE"/>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sv-SE"/>
          </a:p>
        </p:txBody>
      </p:sp>
      <p:sp>
        <p:nvSpPr>
          <p:cNvPr id="9" name="Slide Number Placeholder 8"/>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2407478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2290368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5A67A3F-385D-E848-2CF4-93CA90612E86}"/>
              </a:ext>
            </a:extLst>
          </p:cNvPr>
          <p:cNvSpPr/>
          <p:nvPr userDrawn="1"/>
        </p:nvSpPr>
        <p:spPr>
          <a:xfrm>
            <a:off x="1832451" y="0"/>
            <a:ext cx="7928769" cy="6797226"/>
          </a:xfrm>
          <a:custGeom>
            <a:avLst/>
            <a:gdLst>
              <a:gd name="csX0" fmla="*/ 0 w 7928769"/>
              <a:gd name="csY0" fmla="*/ 3398613 h 6797226"/>
              <a:gd name="csX1" fmla="*/ 3964385 w 7928769"/>
              <a:gd name="csY1" fmla="*/ 0 h 6797226"/>
              <a:gd name="csX2" fmla="*/ 7928770 w 7928769"/>
              <a:gd name="csY2" fmla="*/ 3398613 h 6797226"/>
              <a:gd name="csX3" fmla="*/ 3964385 w 7928769"/>
              <a:gd name="csY3" fmla="*/ 6797226 h 6797226"/>
              <a:gd name="csX4" fmla="*/ 0 w 7928769"/>
              <a:gd name="csY4" fmla="*/ 3398613 h 6797226"/>
            </a:gdLst>
            <a:ahLst/>
            <a:cxnLst>
              <a:cxn ang="0">
                <a:pos x="csX0" y="csY0"/>
              </a:cxn>
              <a:cxn ang="0">
                <a:pos x="csX1" y="csY1"/>
              </a:cxn>
              <a:cxn ang="0">
                <a:pos x="csX2" y="csY2"/>
              </a:cxn>
              <a:cxn ang="0">
                <a:pos x="csX3" y="csY3"/>
              </a:cxn>
              <a:cxn ang="0">
                <a:pos x="csX4" y="csY4"/>
              </a:cxn>
            </a:cxnLst>
            <a:rect l="l" t="t" r="r" b="b"/>
            <a:pathLst>
              <a:path w="7928769" h="6797226" fill="none" extrusionOk="0">
                <a:moveTo>
                  <a:pt x="0" y="3398613"/>
                </a:moveTo>
                <a:cubicBezTo>
                  <a:pt x="270599" y="1594196"/>
                  <a:pt x="2060964" y="57853"/>
                  <a:pt x="3964385" y="0"/>
                </a:cubicBezTo>
                <a:cubicBezTo>
                  <a:pt x="6059604" y="125747"/>
                  <a:pt x="7792690" y="1465743"/>
                  <a:pt x="7928770" y="3398613"/>
                </a:cubicBezTo>
                <a:cubicBezTo>
                  <a:pt x="8350654" y="5759598"/>
                  <a:pt x="5795002" y="7260981"/>
                  <a:pt x="3964385" y="6797226"/>
                </a:cubicBezTo>
                <a:cubicBezTo>
                  <a:pt x="1359632" y="7158216"/>
                  <a:pt x="-101728" y="5007639"/>
                  <a:pt x="0" y="3398613"/>
                </a:cubicBezTo>
                <a:close/>
              </a:path>
              <a:path w="7928769" h="6797226" stroke="0" extrusionOk="0">
                <a:moveTo>
                  <a:pt x="0" y="3398613"/>
                </a:moveTo>
                <a:cubicBezTo>
                  <a:pt x="-480690" y="1845272"/>
                  <a:pt x="1815019" y="-567874"/>
                  <a:pt x="3964385" y="0"/>
                </a:cubicBezTo>
                <a:cubicBezTo>
                  <a:pt x="6056381" y="13375"/>
                  <a:pt x="7974699" y="1433151"/>
                  <a:pt x="7928770" y="3398613"/>
                </a:cubicBezTo>
                <a:cubicBezTo>
                  <a:pt x="7941712" y="5710485"/>
                  <a:pt x="6245064" y="7262059"/>
                  <a:pt x="3964385" y="6797226"/>
                </a:cubicBezTo>
                <a:cubicBezTo>
                  <a:pt x="2072183" y="6874070"/>
                  <a:pt x="313140" y="5558931"/>
                  <a:pt x="0" y="3398613"/>
                </a:cubicBezTo>
                <a:close/>
              </a:path>
            </a:pathLst>
          </a:custGeom>
          <a:solidFill>
            <a:schemeClr val="bg2"/>
          </a:solidFill>
          <a:ln w="38100">
            <a:solidFill>
              <a:schemeClr val="bg2"/>
            </a:solidFill>
            <a:miter lim="800000"/>
            <a:extLst>
              <a:ext uri="{C807C97D-BFC1-408E-A445-0C87EB9F89A2}">
                <ask:lineSketchStyleProps xmlns:ask="http://schemas.microsoft.com/office/drawing/2018/sketchyshapes" sd="2487931503">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objekt 9" descr="En bild som visar Teckensnitt, Grafik, logotyp, grafisk design">
            <a:extLst>
              <a:ext uri="{FF2B5EF4-FFF2-40B4-BE49-F238E27FC236}">
                <a16:creationId xmlns:a16="http://schemas.microsoft.com/office/drawing/2014/main" id="{935620E2-56BE-EBD4-635E-5CAFAB52816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471" b="91365" l="3125" r="96797">
                        <a14:foregroundMark x1="20391" y1="15599" x2="20391" y2="15599"/>
                        <a14:foregroundMark x1="6641" y1="36212" x2="6641" y2="36212"/>
                        <a14:foregroundMark x1="10781" y1="59053" x2="10781" y2="59053"/>
                        <a14:foregroundMark x1="15781" y1="87744" x2="15781" y2="87744"/>
                        <a14:foregroundMark x1="3359" y1="73259" x2="3359" y2="73259"/>
                        <a14:foregroundMark x1="16484" y1="91922" x2="16484" y2="91922"/>
                        <a14:foregroundMark x1="36797" y1="39554" x2="36797" y2="39554"/>
                        <a14:foregroundMark x1="37109" y1="66017" x2="37109" y2="66017"/>
                        <a14:foregroundMark x1="43438" y1="41504" x2="43438" y2="41504"/>
                        <a14:foregroundMark x1="52188" y1="34819" x2="52188" y2="34819"/>
                        <a14:foregroundMark x1="56250" y1="39276" x2="56250" y2="39276"/>
                        <a14:foregroundMark x1="60703" y1="30919" x2="60703" y2="30919"/>
                        <a14:foregroundMark x1="67656" y1="30641" x2="67656" y2="30641"/>
                        <a14:foregroundMark x1="74609" y1="29805" x2="74609" y2="29805"/>
                        <a14:foregroundMark x1="80703" y1="34540" x2="80703" y2="34540"/>
                        <a14:foregroundMark x1="84375" y1="34262" x2="84375" y2="34262"/>
                        <a14:foregroundMark x1="91719" y1="39833" x2="91719" y2="39833"/>
                        <a14:foregroundMark x1="96797" y1="42061" x2="96797" y2="42061"/>
                        <a14:foregroundMark x1="71641" y1="59889" x2="71641" y2="59889"/>
                        <a14:foregroundMark x1="63438" y1="62953" x2="63438" y2="62953"/>
                        <a14:foregroundMark x1="60156" y1="66295" x2="60156" y2="66295"/>
                        <a14:foregroundMark x1="54609" y1="69638" x2="54609" y2="69638"/>
                        <a14:foregroundMark x1="49063" y1="69638" x2="49063" y2="69638"/>
                        <a14:foregroundMark x1="44375" y1="72423" x2="44375" y2="72423"/>
                      </a14:backgroundRemoval>
                    </a14:imgEffect>
                  </a14:imgLayer>
                </a14:imgProps>
              </a:ext>
              <a:ext uri="{28A0092B-C50C-407E-A947-70E740481C1C}">
                <a14:useLocalDpi xmlns:a14="http://schemas.microsoft.com/office/drawing/2010/main" val="0"/>
              </a:ext>
            </a:extLst>
          </a:blip>
          <a:stretch>
            <a:fillRect/>
          </a:stretch>
        </p:blipFill>
        <p:spPr>
          <a:xfrm>
            <a:off x="307017" y="6459785"/>
            <a:ext cx="1203129" cy="337440"/>
          </a:xfrm>
          <a:prstGeom prst="rect">
            <a:avLst/>
          </a:prstGeom>
        </p:spPr>
      </p:pic>
      <p:sp>
        <p:nvSpPr>
          <p:cNvPr id="12" name="Platshållare för text 11">
            <a:extLst>
              <a:ext uri="{FF2B5EF4-FFF2-40B4-BE49-F238E27FC236}">
                <a16:creationId xmlns:a16="http://schemas.microsoft.com/office/drawing/2014/main" id="{982E7002-446C-037D-2CC6-BDF40A103555}"/>
              </a:ext>
            </a:extLst>
          </p:cNvPr>
          <p:cNvSpPr>
            <a:spLocks noGrp="1"/>
          </p:cNvSpPr>
          <p:nvPr>
            <p:ph type="body" sz="quarter" idx="13" hasCustomPrompt="1"/>
          </p:nvPr>
        </p:nvSpPr>
        <p:spPr>
          <a:xfrm>
            <a:off x="3048000" y="2727948"/>
            <a:ext cx="5616575" cy="1242389"/>
          </a:xfrm>
        </p:spPr>
        <p:txBody>
          <a:bodyPr>
            <a:normAutofit/>
          </a:bodyPr>
          <a:lstStyle>
            <a:lvl1pPr algn="ctr">
              <a:defRPr sz="8000">
                <a:ln>
                  <a:solidFill>
                    <a:schemeClr val="bg1"/>
                  </a:solidFill>
                </a:ln>
                <a:solidFill>
                  <a:schemeClr val="tx1"/>
                </a:solidFill>
                <a:latin typeface="+mj-lt"/>
              </a:defRPr>
            </a:lvl1pPr>
            <a:lvl2pPr>
              <a:defRPr>
                <a:ln>
                  <a:solidFill>
                    <a:schemeClr val="bg1"/>
                  </a:solidFill>
                </a:ln>
                <a:solidFill>
                  <a:schemeClr val="bg1"/>
                </a:solidFill>
              </a:defRPr>
            </a:lvl2pPr>
            <a:lvl3pPr>
              <a:defRPr>
                <a:ln>
                  <a:solidFill>
                    <a:schemeClr val="bg1"/>
                  </a:solidFill>
                </a:ln>
                <a:solidFill>
                  <a:schemeClr val="bg1"/>
                </a:solidFill>
              </a:defRPr>
            </a:lvl3pPr>
            <a:lvl4pPr>
              <a:defRPr>
                <a:ln>
                  <a:solidFill>
                    <a:schemeClr val="bg1"/>
                  </a:solidFill>
                </a:ln>
                <a:solidFill>
                  <a:schemeClr val="bg1"/>
                </a:solidFill>
              </a:defRPr>
            </a:lvl4pPr>
            <a:lvl5pPr>
              <a:defRPr>
                <a:ln>
                  <a:solidFill>
                    <a:schemeClr val="bg1"/>
                  </a:solidFill>
                </a:ln>
                <a:solidFill>
                  <a:schemeClr val="bg1"/>
                </a:solidFill>
              </a:defRPr>
            </a:lvl5pPr>
          </a:lstStyle>
          <a:p>
            <a:pPr lvl="0"/>
            <a:r>
              <a:rPr lang="sv-SE" dirty="0"/>
              <a:t>Vad kan du?</a:t>
            </a:r>
          </a:p>
        </p:txBody>
      </p:sp>
      <p:sp>
        <p:nvSpPr>
          <p:cNvPr id="13" name="Frihandsfigur: Form 12">
            <a:extLst>
              <a:ext uri="{FF2B5EF4-FFF2-40B4-BE49-F238E27FC236}">
                <a16:creationId xmlns:a16="http://schemas.microsoft.com/office/drawing/2014/main" id="{1CFBA61D-8C70-EC8A-FCFD-10D7023C0D49}"/>
              </a:ext>
            </a:extLst>
          </p:cNvPr>
          <p:cNvSpPr/>
          <p:nvPr userDrawn="1"/>
        </p:nvSpPr>
        <p:spPr>
          <a:xfrm flipV="1">
            <a:off x="3048000" y="3970336"/>
            <a:ext cx="5616574" cy="45719"/>
          </a:xfrm>
          <a:custGeom>
            <a:avLst/>
            <a:gdLst>
              <a:gd name="csX0" fmla="*/ 0 w 5616574"/>
              <a:gd name="csY0" fmla="*/ 0 h 45719"/>
              <a:gd name="csX1" fmla="*/ 736395 w 5616574"/>
              <a:gd name="csY1" fmla="*/ 5994 h 45719"/>
              <a:gd name="csX2" fmla="*/ 1191962 w 5616574"/>
              <a:gd name="csY2" fmla="*/ 9703 h 45719"/>
              <a:gd name="csX3" fmla="*/ 1647528 w 5616574"/>
              <a:gd name="csY3" fmla="*/ 13411 h 45719"/>
              <a:gd name="csX4" fmla="*/ 2215426 w 5616574"/>
              <a:gd name="csY4" fmla="*/ 18034 h 45719"/>
              <a:gd name="csX5" fmla="*/ 2670993 w 5616574"/>
              <a:gd name="csY5" fmla="*/ 21742 h 45719"/>
              <a:gd name="csX6" fmla="*/ 3182725 w 5616574"/>
              <a:gd name="csY6" fmla="*/ 25907 h 45719"/>
              <a:gd name="csX7" fmla="*/ 3862955 w 5616574"/>
              <a:gd name="csY7" fmla="*/ 31445 h 45719"/>
              <a:gd name="csX8" fmla="*/ 4374687 w 5616574"/>
              <a:gd name="csY8" fmla="*/ 35610 h 45719"/>
              <a:gd name="csX9" fmla="*/ 5616574 w 5616574"/>
              <a:gd name="csY9" fmla="*/ 45719 h 457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616574" h="45719" extrusionOk="0">
                <a:moveTo>
                  <a:pt x="0" y="0"/>
                </a:moveTo>
                <a:cubicBezTo>
                  <a:pt x="357673" y="-24757"/>
                  <a:pt x="553717" y="39522"/>
                  <a:pt x="736395" y="5994"/>
                </a:cubicBezTo>
                <a:cubicBezTo>
                  <a:pt x="919074" y="-27533"/>
                  <a:pt x="1092991" y="13936"/>
                  <a:pt x="1191962" y="9703"/>
                </a:cubicBezTo>
                <a:cubicBezTo>
                  <a:pt x="1290933" y="5469"/>
                  <a:pt x="1475315" y="13452"/>
                  <a:pt x="1647528" y="13411"/>
                </a:cubicBezTo>
                <a:cubicBezTo>
                  <a:pt x="1819741" y="13370"/>
                  <a:pt x="1985130" y="22320"/>
                  <a:pt x="2215426" y="18034"/>
                </a:cubicBezTo>
                <a:cubicBezTo>
                  <a:pt x="2445722" y="13748"/>
                  <a:pt x="2541084" y="38397"/>
                  <a:pt x="2670993" y="21742"/>
                </a:cubicBezTo>
                <a:cubicBezTo>
                  <a:pt x="2800902" y="5087"/>
                  <a:pt x="2946932" y="12343"/>
                  <a:pt x="3182725" y="25907"/>
                </a:cubicBezTo>
                <a:cubicBezTo>
                  <a:pt x="3418518" y="39471"/>
                  <a:pt x="3693706" y="28252"/>
                  <a:pt x="3862955" y="31445"/>
                </a:cubicBezTo>
                <a:cubicBezTo>
                  <a:pt x="4032204" y="34638"/>
                  <a:pt x="4234536" y="16922"/>
                  <a:pt x="4374687" y="35610"/>
                </a:cubicBezTo>
                <a:cubicBezTo>
                  <a:pt x="4514838" y="54298"/>
                  <a:pt x="5312537" y="8505"/>
                  <a:pt x="5616574" y="45719"/>
                </a:cubicBezTo>
              </a:path>
            </a:pathLst>
          </a:custGeom>
          <a:noFill/>
          <a:ln w="79375" cap="rnd">
            <a:solidFill>
              <a:srgbClr val="E94E24"/>
            </a:solidFill>
            <a:extLst>
              <a:ext uri="{C807C97D-BFC1-408E-A445-0C87EB9F89A2}">
                <ask:lineSketchStyleProps xmlns:ask="http://schemas.microsoft.com/office/drawing/2018/sketchyshapes" sd="3604603563">
                  <a:custGeom>
                    <a:avLst/>
                    <a:gdLst>
                      <a:gd name="connsiteX0" fmla="*/ 0 w 10058400"/>
                      <a:gd name="connsiteY0" fmla="*/ 0 h 12192"/>
                      <a:gd name="connsiteX1" fmla="*/ 10058400 w 10058400"/>
                      <a:gd name="connsiteY1" fmla="*/ 12192 h 12192"/>
                    </a:gdLst>
                    <a:ahLst/>
                    <a:cxnLst>
                      <a:cxn ang="0">
                        <a:pos x="connsiteX0" y="connsiteY0"/>
                      </a:cxn>
                      <a:cxn ang="0">
                        <a:pos x="connsiteX1" y="connsiteY1"/>
                      </a:cxn>
                    </a:cxnLst>
                    <a:rect l="l" t="t" r="r" b="b"/>
                    <a:pathLst>
                      <a:path w="10058400" h="12192">
                        <a:moveTo>
                          <a:pt x="0" y="0"/>
                        </a:moveTo>
                        <a:lnTo>
                          <a:pt x="10058400" y="12192"/>
                        </a:lnTo>
                      </a:path>
                    </a:pathLst>
                  </a:cu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text 14">
            <a:extLst>
              <a:ext uri="{FF2B5EF4-FFF2-40B4-BE49-F238E27FC236}">
                <a16:creationId xmlns:a16="http://schemas.microsoft.com/office/drawing/2014/main" id="{1BA981A7-9892-6BAB-CD19-0DE2A160E300}"/>
              </a:ext>
            </a:extLst>
          </p:cNvPr>
          <p:cNvSpPr>
            <a:spLocks noGrp="1"/>
          </p:cNvSpPr>
          <p:nvPr>
            <p:ph type="body" sz="quarter" idx="14" hasCustomPrompt="1"/>
          </p:nvPr>
        </p:nvSpPr>
        <p:spPr>
          <a:xfrm>
            <a:off x="3597275" y="4411663"/>
            <a:ext cx="4449763" cy="525462"/>
          </a:xfrm>
        </p:spPr>
        <p:txBody>
          <a:bodyPr/>
          <a:lstStyle>
            <a:lvl1pPr algn="ctr">
              <a:defRPr>
                <a:solidFill>
                  <a:schemeClr val="tx2"/>
                </a:solidFill>
              </a:defRPr>
            </a:lvl1pPr>
          </a:lstStyle>
          <a:p>
            <a:pPr lvl="0"/>
            <a:r>
              <a:rPr lang="sv-SE" dirty="0"/>
              <a:t>Om modulens namn</a:t>
            </a:r>
          </a:p>
        </p:txBody>
      </p:sp>
    </p:spTree>
    <p:extLst>
      <p:ext uri="{BB962C8B-B14F-4D97-AF65-F5344CB8AC3E}">
        <p14:creationId xmlns:p14="http://schemas.microsoft.com/office/powerpoint/2010/main" val="2361602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Text med bildtex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chemeClr val="accent3"/>
                </a:solidFill>
              </a:defRPr>
            </a:lvl1pPr>
          </a:lstStyle>
          <a:p>
            <a:r>
              <a:rPr lang="sv-SE" dirty="0"/>
              <a:t>Klicka här för att ändra mall för rubrikformat</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2E3EFBAA-811B-4B42-B05E-1BAC7D733A22}" type="datetimeFigureOut">
              <a:rPr lang="sv-SE" smtClean="0"/>
              <a:t>2026-05-19</a:t>
            </a:fld>
            <a:endParaRPr lang="sv-SE"/>
          </a:p>
        </p:txBody>
      </p:sp>
    </p:spTree>
    <p:extLst>
      <p:ext uri="{BB962C8B-B14F-4D97-AF65-F5344CB8AC3E}">
        <p14:creationId xmlns:p14="http://schemas.microsoft.com/office/powerpoint/2010/main" val="988894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640119-B159-D750-3745-4B419DED296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0F7E39F-103A-C29A-FCCC-B0647C4066C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1CADEA5-B242-1EAD-B103-F7D1CE78BCE6}"/>
              </a:ext>
            </a:extLst>
          </p:cNvPr>
          <p:cNvSpPr>
            <a:spLocks noGrp="1"/>
          </p:cNvSpPr>
          <p:nvPr>
            <p:ph type="dt" sz="half" idx="10"/>
          </p:nvPr>
        </p:nvSpPr>
        <p:spPr/>
        <p:txBody>
          <a:bodyPr/>
          <a:lstStyle/>
          <a:p>
            <a:fld id="{2E3EFBAA-811B-4B42-B05E-1BAC7D733A22}" type="datetimeFigureOut">
              <a:rPr lang="sv-SE" smtClean="0"/>
              <a:t>2026-05-19</a:t>
            </a:fld>
            <a:endParaRPr lang="sv-SE"/>
          </a:p>
        </p:txBody>
      </p:sp>
      <p:sp>
        <p:nvSpPr>
          <p:cNvPr id="5" name="Platshållare för sidfot 4">
            <a:extLst>
              <a:ext uri="{FF2B5EF4-FFF2-40B4-BE49-F238E27FC236}">
                <a16:creationId xmlns:a16="http://schemas.microsoft.com/office/drawing/2014/main" id="{B33E9823-1E6E-0F6E-0C26-8B044A03211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77986CD-B09E-CCCD-CA57-F2B824E2D23A}"/>
              </a:ext>
            </a:extLst>
          </p:cNvPr>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2268872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2E3EFBAA-811B-4B42-B05E-1BAC7D733A22}" type="datetimeFigureOut">
              <a:rPr lang="sv-SE" smtClean="0"/>
              <a:t>2026-05-19</a:t>
            </a:fld>
            <a:endParaRPr lang="sv-SE"/>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sv-SE"/>
          </a:p>
        </p:txBody>
      </p:sp>
      <p:sp>
        <p:nvSpPr>
          <p:cNvPr id="6" name="Slide Number Placeholder 5"/>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415837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2E3EFBAA-811B-4B42-B05E-1BAC7D733A22}" type="datetimeFigureOut">
              <a:rPr lang="sv-SE" smtClean="0"/>
              <a:t>2026-05-19</a:t>
            </a:fld>
            <a:endParaRPr lang="sv-SE"/>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sv-SE"/>
          </a:p>
        </p:txBody>
      </p:sp>
      <p:sp>
        <p:nvSpPr>
          <p:cNvPr id="6" name="Slide Number Placeholder 5"/>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2975320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498B2D-EA78-0D92-EB59-56209F742E2F}"/>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2C0E7B2B-1DB1-437D-B2AC-BFFBFAA78A2B}"/>
              </a:ext>
            </a:extLst>
          </p:cNvPr>
          <p:cNvSpPr>
            <a:spLocks noGrp="1"/>
          </p:cNvSpPr>
          <p:nvPr>
            <p:ph type="sldNum" sz="quarter" idx="10"/>
          </p:nvPr>
        </p:nvSpPr>
        <p:spPr/>
        <p:txBody>
          <a:bodyPr/>
          <a:lstStyle/>
          <a:p>
            <a:fld id="{452AE64B-D7EA-429C-9447-884293002A3C}" type="slidenum">
              <a:rPr lang="sv-SE" smtClean="0"/>
              <a:t>‹#›</a:t>
            </a:fld>
            <a:endParaRPr lang="sv-SE"/>
          </a:p>
        </p:txBody>
      </p:sp>
    </p:spTree>
    <p:extLst>
      <p:ext uri="{BB962C8B-B14F-4D97-AF65-F5344CB8AC3E}">
        <p14:creationId xmlns:p14="http://schemas.microsoft.com/office/powerpoint/2010/main" val="200676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AFCE14-2711-22EB-CC76-5FEFBAECCB7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FEE72C4-D2FA-3162-1176-2436D624F2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2506D99-D7F3-A56F-14A7-FFD4811AED00}"/>
              </a:ext>
            </a:extLst>
          </p:cNvPr>
          <p:cNvSpPr>
            <a:spLocks noGrp="1"/>
          </p:cNvSpPr>
          <p:nvPr>
            <p:ph type="dt" sz="half" idx="10"/>
          </p:nvPr>
        </p:nvSpPr>
        <p:spPr/>
        <p:txBody>
          <a:bodyPr/>
          <a:lstStyle/>
          <a:p>
            <a:fld id="{2E3EFBAA-811B-4B42-B05E-1BAC7D733A22}" type="datetimeFigureOut">
              <a:rPr lang="sv-SE" smtClean="0"/>
              <a:t>2026-05-19</a:t>
            </a:fld>
            <a:endParaRPr lang="sv-SE"/>
          </a:p>
        </p:txBody>
      </p:sp>
      <p:sp>
        <p:nvSpPr>
          <p:cNvPr id="5" name="Platshållare för sidfot 4">
            <a:extLst>
              <a:ext uri="{FF2B5EF4-FFF2-40B4-BE49-F238E27FC236}">
                <a16:creationId xmlns:a16="http://schemas.microsoft.com/office/drawing/2014/main" id="{1E8E5291-CF70-2415-28D0-31EC2D0B118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DAB5225-402A-D6E0-F0F9-F023E4E851D1}"/>
              </a:ext>
            </a:extLst>
          </p:cNvPr>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3934963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AB425D-C9D7-FAF6-1AE9-0954FB37E82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EAAFA8-9413-B519-FBED-8728F9D98F9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4CE68C9-B836-B36E-3709-B59D78EF922F}"/>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B405FAF-E661-F9BF-9848-EA1814C1176B}"/>
              </a:ext>
            </a:extLst>
          </p:cNvPr>
          <p:cNvSpPr>
            <a:spLocks noGrp="1"/>
          </p:cNvSpPr>
          <p:nvPr>
            <p:ph type="dt" sz="half" idx="10"/>
          </p:nvPr>
        </p:nvSpPr>
        <p:spPr/>
        <p:txBody>
          <a:bodyPr/>
          <a:lstStyle/>
          <a:p>
            <a:fld id="{2E3EFBAA-811B-4B42-B05E-1BAC7D733A22}" type="datetimeFigureOut">
              <a:rPr lang="sv-SE" smtClean="0"/>
              <a:t>2026-05-19</a:t>
            </a:fld>
            <a:endParaRPr lang="sv-SE"/>
          </a:p>
        </p:txBody>
      </p:sp>
      <p:sp>
        <p:nvSpPr>
          <p:cNvPr id="6" name="Platshållare för sidfot 5">
            <a:extLst>
              <a:ext uri="{FF2B5EF4-FFF2-40B4-BE49-F238E27FC236}">
                <a16:creationId xmlns:a16="http://schemas.microsoft.com/office/drawing/2014/main" id="{935A3901-57CC-603B-F916-B2B03A50C44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AD1432C-668F-9BD6-7D41-8321A3200182}"/>
              </a:ext>
            </a:extLst>
          </p:cNvPr>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43869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045995-483F-C4CC-7455-1C78AD63C64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4B28792-CB50-5FF8-3F15-BD6DCEB7B6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E013FAA-6358-BC0F-BAEE-56CFBFD397B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2BA2E74-EE66-1403-BBE4-172364F188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EB3C050-BAB8-D3EE-AA4D-6C81948CCCF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41A291B-BECA-1A6C-E184-88ADC31F8BEB}"/>
              </a:ext>
            </a:extLst>
          </p:cNvPr>
          <p:cNvSpPr>
            <a:spLocks noGrp="1"/>
          </p:cNvSpPr>
          <p:nvPr>
            <p:ph type="dt" sz="half" idx="10"/>
          </p:nvPr>
        </p:nvSpPr>
        <p:spPr/>
        <p:txBody>
          <a:bodyPr/>
          <a:lstStyle/>
          <a:p>
            <a:fld id="{2E3EFBAA-811B-4B42-B05E-1BAC7D733A22}" type="datetimeFigureOut">
              <a:rPr lang="sv-SE" smtClean="0"/>
              <a:t>2026-05-19</a:t>
            </a:fld>
            <a:endParaRPr lang="sv-SE"/>
          </a:p>
        </p:txBody>
      </p:sp>
      <p:sp>
        <p:nvSpPr>
          <p:cNvPr id="8" name="Platshållare för sidfot 7">
            <a:extLst>
              <a:ext uri="{FF2B5EF4-FFF2-40B4-BE49-F238E27FC236}">
                <a16:creationId xmlns:a16="http://schemas.microsoft.com/office/drawing/2014/main" id="{E69A7980-B7DE-A704-92F4-9228B6D0375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D2B000C-6AE8-9603-82BA-FB8E92D218DA}"/>
              </a:ext>
            </a:extLst>
          </p:cNvPr>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2671524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E5C7BB-98CC-7B8C-DC8A-519B776A875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972A1A7-54EA-461B-708F-B35315454A54}"/>
              </a:ext>
            </a:extLst>
          </p:cNvPr>
          <p:cNvSpPr>
            <a:spLocks noGrp="1"/>
          </p:cNvSpPr>
          <p:nvPr>
            <p:ph type="dt" sz="half" idx="10"/>
          </p:nvPr>
        </p:nvSpPr>
        <p:spPr/>
        <p:txBody>
          <a:bodyPr/>
          <a:lstStyle/>
          <a:p>
            <a:fld id="{2E3EFBAA-811B-4B42-B05E-1BAC7D733A22}" type="datetimeFigureOut">
              <a:rPr lang="sv-SE" smtClean="0"/>
              <a:t>2026-05-19</a:t>
            </a:fld>
            <a:endParaRPr lang="sv-SE"/>
          </a:p>
        </p:txBody>
      </p:sp>
      <p:sp>
        <p:nvSpPr>
          <p:cNvPr id="4" name="Platshållare för sidfot 3">
            <a:extLst>
              <a:ext uri="{FF2B5EF4-FFF2-40B4-BE49-F238E27FC236}">
                <a16:creationId xmlns:a16="http://schemas.microsoft.com/office/drawing/2014/main" id="{24FFFEAD-717A-783A-EEA0-AB503F77F2E3}"/>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EA8FFE0-561A-3A3B-6F48-D0C6007E993B}"/>
              </a:ext>
            </a:extLst>
          </p:cNvPr>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351247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10827BB-8E74-E612-06E8-128528F693B9}"/>
              </a:ext>
            </a:extLst>
          </p:cNvPr>
          <p:cNvSpPr>
            <a:spLocks noGrp="1"/>
          </p:cNvSpPr>
          <p:nvPr>
            <p:ph type="dt" sz="half" idx="10"/>
          </p:nvPr>
        </p:nvSpPr>
        <p:spPr/>
        <p:txBody>
          <a:bodyPr/>
          <a:lstStyle/>
          <a:p>
            <a:fld id="{2E3EFBAA-811B-4B42-B05E-1BAC7D733A22}" type="datetimeFigureOut">
              <a:rPr lang="sv-SE" smtClean="0"/>
              <a:t>2026-05-19</a:t>
            </a:fld>
            <a:endParaRPr lang="sv-SE"/>
          </a:p>
        </p:txBody>
      </p:sp>
      <p:sp>
        <p:nvSpPr>
          <p:cNvPr id="3" name="Platshållare för sidfot 2">
            <a:extLst>
              <a:ext uri="{FF2B5EF4-FFF2-40B4-BE49-F238E27FC236}">
                <a16:creationId xmlns:a16="http://schemas.microsoft.com/office/drawing/2014/main" id="{CB100215-F9F0-0AB1-C211-30BD6F826FE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5EF6B5F-F059-DD95-2D21-0ADEF67C07DA}"/>
              </a:ext>
            </a:extLst>
          </p:cNvPr>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4041200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ED07C1-D196-EE34-FC49-C5154BA4612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8B17261-51C2-3F09-0536-77B41FF7B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AE9A1D2-FE29-8A2A-6325-276E146D25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D5F0C75-F34F-DBCC-6144-91A17332ED67}"/>
              </a:ext>
            </a:extLst>
          </p:cNvPr>
          <p:cNvSpPr>
            <a:spLocks noGrp="1"/>
          </p:cNvSpPr>
          <p:nvPr>
            <p:ph type="dt" sz="half" idx="10"/>
          </p:nvPr>
        </p:nvSpPr>
        <p:spPr/>
        <p:txBody>
          <a:bodyPr/>
          <a:lstStyle/>
          <a:p>
            <a:fld id="{2E3EFBAA-811B-4B42-B05E-1BAC7D733A22}" type="datetimeFigureOut">
              <a:rPr lang="sv-SE" smtClean="0"/>
              <a:t>2026-05-19</a:t>
            </a:fld>
            <a:endParaRPr lang="sv-SE"/>
          </a:p>
        </p:txBody>
      </p:sp>
      <p:sp>
        <p:nvSpPr>
          <p:cNvPr id="6" name="Platshållare för sidfot 5">
            <a:extLst>
              <a:ext uri="{FF2B5EF4-FFF2-40B4-BE49-F238E27FC236}">
                <a16:creationId xmlns:a16="http://schemas.microsoft.com/office/drawing/2014/main" id="{6C171B8D-6213-3F46-4134-CBC79657C92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FE9A531-9E77-B6F1-77CE-615942DEAF1C}"/>
              </a:ext>
            </a:extLst>
          </p:cNvPr>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727752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081136-DABE-7578-0BDC-D1D36D8CDBB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B50A0F3-3F0C-237D-4BCC-2F386D2034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8E162A7-3BB6-8A5B-4E43-DFDF8C898C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BB850D9-0E2E-63B4-A2EB-1E9437FBCBB6}"/>
              </a:ext>
            </a:extLst>
          </p:cNvPr>
          <p:cNvSpPr>
            <a:spLocks noGrp="1"/>
          </p:cNvSpPr>
          <p:nvPr>
            <p:ph type="dt" sz="half" idx="10"/>
          </p:nvPr>
        </p:nvSpPr>
        <p:spPr/>
        <p:txBody>
          <a:bodyPr/>
          <a:lstStyle/>
          <a:p>
            <a:fld id="{2E3EFBAA-811B-4B42-B05E-1BAC7D733A22}" type="datetimeFigureOut">
              <a:rPr lang="sv-SE" smtClean="0"/>
              <a:t>2026-05-19</a:t>
            </a:fld>
            <a:endParaRPr lang="sv-SE"/>
          </a:p>
        </p:txBody>
      </p:sp>
      <p:sp>
        <p:nvSpPr>
          <p:cNvPr id="6" name="Platshållare för sidfot 5">
            <a:extLst>
              <a:ext uri="{FF2B5EF4-FFF2-40B4-BE49-F238E27FC236}">
                <a16:creationId xmlns:a16="http://schemas.microsoft.com/office/drawing/2014/main" id="{897FBACF-ECAE-FDBE-37AD-401C78C4F83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649FC98-A54B-C03E-FEFD-BD8167F7EB4A}"/>
              </a:ext>
            </a:extLst>
          </p:cNvPr>
          <p:cNvSpPr>
            <a:spLocks noGrp="1"/>
          </p:cNvSpPr>
          <p:nvPr>
            <p:ph type="sldNum" sz="quarter" idx="12"/>
          </p:nvPr>
        </p:nvSpPr>
        <p:spPr/>
        <p:txBody>
          <a:bodyPr/>
          <a:lstStyle/>
          <a:p>
            <a:fld id="{FC80E55E-86C0-40F3-B8F5-21EF950D4649}" type="slidenum">
              <a:rPr lang="sv-SE" smtClean="0"/>
              <a:t>‹#›</a:t>
            </a:fld>
            <a:endParaRPr lang="sv-SE"/>
          </a:p>
        </p:txBody>
      </p:sp>
    </p:spTree>
    <p:extLst>
      <p:ext uri="{BB962C8B-B14F-4D97-AF65-F5344CB8AC3E}">
        <p14:creationId xmlns:p14="http://schemas.microsoft.com/office/powerpoint/2010/main" val="119380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4069F9C-8D97-5933-2310-0DE08B9726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6C8A9E0-DE54-A889-0E20-211011C794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3755AD5-5210-6B28-9151-A5581CBBFC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E3EFBAA-811B-4B42-B05E-1BAC7D733A22}" type="datetimeFigureOut">
              <a:rPr lang="sv-SE" smtClean="0"/>
              <a:t>2026-05-19</a:t>
            </a:fld>
            <a:endParaRPr lang="sv-SE"/>
          </a:p>
        </p:txBody>
      </p:sp>
      <p:sp>
        <p:nvSpPr>
          <p:cNvPr id="5" name="Platshållare för sidfot 4">
            <a:extLst>
              <a:ext uri="{FF2B5EF4-FFF2-40B4-BE49-F238E27FC236}">
                <a16:creationId xmlns:a16="http://schemas.microsoft.com/office/drawing/2014/main" id="{BF2ECD48-821D-73A1-CEA3-577D1930FF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4ACC15B1-F93D-8411-DC51-6ED35208DA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80E55E-86C0-40F3-B8F5-21EF950D4649}" type="slidenum">
              <a:rPr lang="sv-SE" smtClean="0"/>
              <a:t>‹#›</a:t>
            </a:fld>
            <a:endParaRPr lang="sv-SE"/>
          </a:p>
        </p:txBody>
      </p:sp>
    </p:spTree>
    <p:extLst>
      <p:ext uri="{BB962C8B-B14F-4D97-AF65-F5344CB8AC3E}">
        <p14:creationId xmlns:p14="http://schemas.microsoft.com/office/powerpoint/2010/main" val="36146398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52AE64B-D7EA-429C-9447-884293002A3C}" type="slidenum">
              <a:rPr lang="sv-SE" smtClean="0"/>
              <a:t>‹#›</a:t>
            </a:fld>
            <a:endParaRPr lang="sv-SE"/>
          </a:p>
        </p:txBody>
      </p:sp>
      <p:pic>
        <p:nvPicPr>
          <p:cNvPr id="11" name="Bildobjekt 10" descr="En bild som visar Teckensnitt, Grafik, logotyp, grafisk design">
            <a:extLst>
              <a:ext uri="{FF2B5EF4-FFF2-40B4-BE49-F238E27FC236}">
                <a16:creationId xmlns:a16="http://schemas.microsoft.com/office/drawing/2014/main" id="{534A4138-88FA-8A00-F90F-63E95F7117E2}"/>
              </a:ext>
            </a:extLst>
          </p:cNvPr>
          <p:cNvPicPr>
            <a:picLocks noChangeAspect="1"/>
          </p:cNvPicPr>
          <p:nvPr userDrawn="1"/>
        </p:nvPicPr>
        <p:blipFill>
          <a:blip r:embed="rId13">
            <a:extLst>
              <a:ext uri="{BEBA8EAE-BF5A-486C-A8C5-ECC9F3942E4B}">
                <a14:imgProps xmlns:a14="http://schemas.microsoft.com/office/drawing/2010/main">
                  <a14:imgLayer r:embed="rId14">
                    <a14:imgEffect>
                      <a14:backgroundRemoval t="9471" b="91365" l="3125" r="96797">
                        <a14:foregroundMark x1="20391" y1="15599" x2="20391" y2="15599"/>
                        <a14:foregroundMark x1="6641" y1="36212" x2="6641" y2="36212"/>
                        <a14:foregroundMark x1="10781" y1="59053" x2="10781" y2="59053"/>
                        <a14:foregroundMark x1="15781" y1="87744" x2="15781" y2="87744"/>
                        <a14:foregroundMark x1="3359" y1="73259" x2="3359" y2="73259"/>
                        <a14:foregroundMark x1="16484" y1="91922" x2="16484" y2="91922"/>
                        <a14:foregroundMark x1="36797" y1="39554" x2="36797" y2="39554"/>
                        <a14:foregroundMark x1="37109" y1="66017" x2="37109" y2="66017"/>
                        <a14:foregroundMark x1="43438" y1="41504" x2="43438" y2="41504"/>
                        <a14:foregroundMark x1="52188" y1="34819" x2="52188" y2="34819"/>
                        <a14:foregroundMark x1="56250" y1="39276" x2="56250" y2="39276"/>
                        <a14:foregroundMark x1="60703" y1="30919" x2="60703" y2="30919"/>
                        <a14:foregroundMark x1="67656" y1="30641" x2="67656" y2="30641"/>
                        <a14:foregroundMark x1="74609" y1="29805" x2="74609" y2="29805"/>
                        <a14:foregroundMark x1="80703" y1="34540" x2="80703" y2="34540"/>
                        <a14:foregroundMark x1="84375" y1="34262" x2="84375" y2="34262"/>
                        <a14:foregroundMark x1="91719" y1="39833" x2="91719" y2="39833"/>
                        <a14:foregroundMark x1="96797" y1="42061" x2="96797" y2="42061"/>
                        <a14:foregroundMark x1="71641" y1="59889" x2="71641" y2="59889"/>
                        <a14:foregroundMark x1="63438" y1="62953" x2="63438" y2="62953"/>
                        <a14:foregroundMark x1="60156" y1="66295" x2="60156" y2="66295"/>
                        <a14:foregroundMark x1="54609" y1="69638" x2="54609" y2="69638"/>
                        <a14:foregroundMark x1="49063" y1="69638" x2="49063" y2="69638"/>
                        <a14:foregroundMark x1="44375" y1="72423" x2="44375" y2="72423"/>
                      </a14:backgroundRemoval>
                    </a14:imgEffect>
                  </a14:imgLayer>
                </a14:imgProps>
              </a:ext>
              <a:ext uri="{28A0092B-C50C-407E-A947-70E740481C1C}">
                <a14:useLocalDpi xmlns:a14="http://schemas.microsoft.com/office/drawing/2010/main" val="0"/>
              </a:ext>
            </a:extLst>
          </a:blip>
          <a:stretch>
            <a:fillRect/>
          </a:stretch>
        </p:blipFill>
        <p:spPr>
          <a:xfrm>
            <a:off x="307017" y="6459785"/>
            <a:ext cx="1203129" cy="337440"/>
          </a:xfrm>
          <a:prstGeom prst="rect">
            <a:avLst/>
          </a:prstGeom>
        </p:spPr>
      </p:pic>
      <p:sp>
        <p:nvSpPr>
          <p:cNvPr id="14" name="Frihandsfigur: Form 13">
            <a:extLst>
              <a:ext uri="{FF2B5EF4-FFF2-40B4-BE49-F238E27FC236}">
                <a16:creationId xmlns:a16="http://schemas.microsoft.com/office/drawing/2014/main" id="{4F8CD20E-2018-47C9-9130-847F849B3E81}"/>
              </a:ext>
            </a:extLst>
          </p:cNvPr>
          <p:cNvSpPr/>
          <p:nvPr userDrawn="1"/>
        </p:nvSpPr>
        <p:spPr>
          <a:xfrm>
            <a:off x="1097280" y="1741713"/>
            <a:ext cx="10058400" cy="12192"/>
          </a:xfrm>
          <a:custGeom>
            <a:avLst/>
            <a:gdLst>
              <a:gd name="csX0" fmla="*/ 0 w 10058400"/>
              <a:gd name="csY0" fmla="*/ 0 h 12192"/>
              <a:gd name="csX1" fmla="*/ 871728 w 10058400"/>
              <a:gd name="csY1" fmla="*/ 1057 h 12192"/>
              <a:gd name="csX2" fmla="*/ 1240536 w 10058400"/>
              <a:gd name="csY2" fmla="*/ 1504 h 12192"/>
              <a:gd name="csX3" fmla="*/ 1609344 w 10058400"/>
              <a:gd name="csY3" fmla="*/ 1951 h 12192"/>
              <a:gd name="csX4" fmla="*/ 2179320 w 10058400"/>
              <a:gd name="csY4" fmla="*/ 2642 h 12192"/>
              <a:gd name="csX5" fmla="*/ 2548128 w 10058400"/>
              <a:gd name="csY5" fmla="*/ 3089 h 12192"/>
              <a:gd name="csX6" fmla="*/ 3017520 w 10058400"/>
              <a:gd name="csY6" fmla="*/ 3658 h 12192"/>
              <a:gd name="csX7" fmla="*/ 3788664 w 10058400"/>
              <a:gd name="csY7" fmla="*/ 4592 h 12192"/>
              <a:gd name="csX8" fmla="*/ 4258056 w 10058400"/>
              <a:gd name="csY8" fmla="*/ 5161 h 12192"/>
              <a:gd name="csX9" fmla="*/ 5129784 w 10058400"/>
              <a:gd name="csY9" fmla="*/ 6218 h 12192"/>
              <a:gd name="csX10" fmla="*/ 5900928 w 10058400"/>
              <a:gd name="csY10" fmla="*/ 7153 h 12192"/>
              <a:gd name="csX11" fmla="*/ 6269736 w 10058400"/>
              <a:gd name="csY11" fmla="*/ 7600 h 12192"/>
              <a:gd name="csX12" fmla="*/ 6839712 w 10058400"/>
              <a:gd name="csY12" fmla="*/ 8291 h 12192"/>
              <a:gd name="csX13" fmla="*/ 7409688 w 10058400"/>
              <a:gd name="csY13" fmla="*/ 8981 h 12192"/>
              <a:gd name="csX14" fmla="*/ 7879080 w 10058400"/>
              <a:gd name="csY14" fmla="*/ 9550 h 12192"/>
              <a:gd name="csX15" fmla="*/ 8348472 w 10058400"/>
              <a:gd name="csY15" fmla="*/ 10119 h 12192"/>
              <a:gd name="csX16" fmla="*/ 9220200 w 10058400"/>
              <a:gd name="csY16" fmla="*/ 11176 h 12192"/>
              <a:gd name="csX17" fmla="*/ 10058400 w 10058400"/>
              <a:gd name="csY17" fmla="*/ 12192 h 121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10058400" h="12192" extrusionOk="0">
                <a:moveTo>
                  <a:pt x="0" y="0"/>
                </a:moveTo>
                <a:cubicBezTo>
                  <a:pt x="223466" y="-14029"/>
                  <a:pt x="640167" y="-32712"/>
                  <a:pt x="871728" y="1057"/>
                </a:cubicBezTo>
                <a:cubicBezTo>
                  <a:pt x="1103289" y="34826"/>
                  <a:pt x="1109019" y="-14045"/>
                  <a:pt x="1240536" y="1504"/>
                </a:cubicBezTo>
                <a:cubicBezTo>
                  <a:pt x="1372053" y="17053"/>
                  <a:pt x="1531799" y="18992"/>
                  <a:pt x="1609344" y="1951"/>
                </a:cubicBezTo>
                <a:cubicBezTo>
                  <a:pt x="1686889" y="-15090"/>
                  <a:pt x="2048601" y="17166"/>
                  <a:pt x="2179320" y="2642"/>
                </a:cubicBezTo>
                <a:cubicBezTo>
                  <a:pt x="2310039" y="-11882"/>
                  <a:pt x="2425375" y="-10941"/>
                  <a:pt x="2548128" y="3089"/>
                </a:cubicBezTo>
                <a:cubicBezTo>
                  <a:pt x="2670881" y="17119"/>
                  <a:pt x="2851048" y="6640"/>
                  <a:pt x="3017520" y="3658"/>
                </a:cubicBezTo>
                <a:cubicBezTo>
                  <a:pt x="3183992" y="676"/>
                  <a:pt x="3409594" y="11406"/>
                  <a:pt x="3788664" y="4592"/>
                </a:cubicBezTo>
                <a:cubicBezTo>
                  <a:pt x="4167734" y="-2222"/>
                  <a:pt x="4100357" y="19064"/>
                  <a:pt x="4258056" y="5161"/>
                </a:cubicBezTo>
                <a:cubicBezTo>
                  <a:pt x="4415755" y="-8742"/>
                  <a:pt x="4870554" y="43971"/>
                  <a:pt x="5129784" y="6218"/>
                </a:cubicBezTo>
                <a:cubicBezTo>
                  <a:pt x="5389014" y="-31535"/>
                  <a:pt x="5723667" y="-11245"/>
                  <a:pt x="5900928" y="7153"/>
                </a:cubicBezTo>
                <a:cubicBezTo>
                  <a:pt x="6078189" y="25551"/>
                  <a:pt x="6147927" y="-121"/>
                  <a:pt x="6269736" y="7600"/>
                </a:cubicBezTo>
                <a:cubicBezTo>
                  <a:pt x="6391545" y="15321"/>
                  <a:pt x="6664425" y="-3327"/>
                  <a:pt x="6839712" y="8291"/>
                </a:cubicBezTo>
                <a:cubicBezTo>
                  <a:pt x="7014999" y="19908"/>
                  <a:pt x="7163735" y="-18129"/>
                  <a:pt x="7409688" y="8981"/>
                </a:cubicBezTo>
                <a:cubicBezTo>
                  <a:pt x="7655641" y="36091"/>
                  <a:pt x="7667021" y="32365"/>
                  <a:pt x="7879080" y="9550"/>
                </a:cubicBezTo>
                <a:cubicBezTo>
                  <a:pt x="8091139" y="-13265"/>
                  <a:pt x="8161508" y="17965"/>
                  <a:pt x="8348472" y="10119"/>
                </a:cubicBezTo>
                <a:cubicBezTo>
                  <a:pt x="8535436" y="2273"/>
                  <a:pt x="9029229" y="34470"/>
                  <a:pt x="9220200" y="11176"/>
                </a:cubicBezTo>
                <a:cubicBezTo>
                  <a:pt x="9411171" y="-12118"/>
                  <a:pt x="9812599" y="3929"/>
                  <a:pt x="10058400" y="12192"/>
                </a:cubicBezTo>
              </a:path>
            </a:pathLst>
          </a:custGeom>
          <a:noFill/>
          <a:ln w="38100" cap="rnd">
            <a:solidFill>
              <a:srgbClr val="E94E24"/>
            </a:solidFill>
            <a:extLst>
              <a:ext uri="{C807C97D-BFC1-408E-A445-0C87EB9F89A2}">
                <ask:lineSketchStyleProps xmlns:ask="http://schemas.microsoft.com/office/drawing/2018/sketchyshapes" sd="3604603563">
                  <a:custGeom>
                    <a:avLst/>
                    <a:gdLst>
                      <a:gd name="connsiteX0" fmla="*/ 0 w 10058400"/>
                      <a:gd name="connsiteY0" fmla="*/ 0 h 12192"/>
                      <a:gd name="connsiteX1" fmla="*/ 10058400 w 10058400"/>
                      <a:gd name="connsiteY1" fmla="*/ 12192 h 12192"/>
                    </a:gdLst>
                    <a:ahLst/>
                    <a:cxnLst>
                      <a:cxn ang="0">
                        <a:pos x="connsiteX0" y="connsiteY0"/>
                      </a:cxn>
                      <a:cxn ang="0">
                        <a:pos x="connsiteX1" y="connsiteY1"/>
                      </a:cxn>
                    </a:cxnLst>
                    <a:rect l="l" t="t" r="r" b="b"/>
                    <a:pathLst>
                      <a:path w="10058400" h="12192">
                        <a:moveTo>
                          <a:pt x="0" y="0"/>
                        </a:moveTo>
                        <a:lnTo>
                          <a:pt x="10058400" y="12192"/>
                        </a:lnTo>
                      </a:path>
                    </a:pathLst>
                  </a:cu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05496140"/>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7" r:id="rId3"/>
    <p:sldLayoutId id="2147483689" r:id="rId4"/>
    <p:sldLayoutId id="2147483690" r:id="rId5"/>
    <p:sldLayoutId id="2147483691" r:id="rId6"/>
    <p:sldLayoutId id="2147483692" r:id="rId7"/>
    <p:sldLayoutId id="2147483693" r:id="rId8"/>
    <p:sldLayoutId id="2147483695" r:id="rId9"/>
    <p:sldLayoutId id="2147483696" r:id="rId10"/>
    <p:sldLayoutId id="214748369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6CF66C3-030D-B684-A039-CF91B9C57339}"/>
              </a:ext>
            </a:extLst>
          </p:cNvPr>
          <p:cNvSpPr>
            <a:spLocks noGrp="1"/>
          </p:cNvSpPr>
          <p:nvPr>
            <p:ph type="body" idx="1"/>
          </p:nvPr>
        </p:nvSpPr>
        <p:spPr/>
        <p:txBody>
          <a:bodyPr/>
          <a:lstStyle/>
          <a:p>
            <a:pPr algn="ctr"/>
            <a:r>
              <a:rPr lang="sv-SE" dirty="0"/>
              <a:t>Ren vinnare</a:t>
            </a:r>
          </a:p>
        </p:txBody>
      </p:sp>
      <p:sp>
        <p:nvSpPr>
          <p:cNvPr id="3" name="Platshållare för text 2">
            <a:extLst>
              <a:ext uri="{FF2B5EF4-FFF2-40B4-BE49-F238E27FC236}">
                <a16:creationId xmlns:a16="http://schemas.microsoft.com/office/drawing/2014/main" id="{A04A9A89-0BC1-DA08-35CB-6A6EB6C990F4}"/>
              </a:ext>
            </a:extLst>
          </p:cNvPr>
          <p:cNvSpPr>
            <a:spLocks noGrp="1"/>
          </p:cNvSpPr>
          <p:nvPr>
            <p:ph type="body" sz="quarter" idx="10"/>
          </p:nvPr>
        </p:nvSpPr>
        <p:spPr>
          <a:xfrm>
            <a:off x="5271140" y="3227685"/>
            <a:ext cx="6272979" cy="1038132"/>
          </a:xfrm>
        </p:spPr>
        <p:txBody>
          <a:bodyPr lIns="36000" rIns="36000" bIns="46800" anchor="ctr" anchorCtr="0"/>
          <a:lstStyle/>
          <a:p>
            <a:pPr algn="ctr"/>
            <a:r>
              <a:rPr lang="sv-SE" dirty="0"/>
              <a:t>Medicinsk dispens</a:t>
            </a:r>
          </a:p>
        </p:txBody>
      </p:sp>
    </p:spTree>
    <p:extLst>
      <p:ext uri="{BB962C8B-B14F-4D97-AF65-F5344CB8AC3E}">
        <p14:creationId xmlns:p14="http://schemas.microsoft.com/office/powerpoint/2010/main" val="4095910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33D61-5024-2DF2-1102-54B3AD13B06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661C89A-141C-635F-BB6F-2D7B88FD6B7C}"/>
              </a:ext>
            </a:extLst>
          </p:cNvPr>
          <p:cNvSpPr>
            <a:spLocks noGrp="1"/>
          </p:cNvSpPr>
          <p:nvPr>
            <p:ph type="title"/>
          </p:nvPr>
        </p:nvSpPr>
        <p:spPr/>
        <p:txBody>
          <a:bodyPr>
            <a:normAutofit/>
          </a:bodyPr>
          <a:lstStyle/>
          <a:p>
            <a:r>
              <a:rPr lang="sv-SE" dirty="0"/>
              <a:t>Ansökan om medicinsk dispens</a:t>
            </a:r>
          </a:p>
        </p:txBody>
      </p:sp>
      <p:sp>
        <p:nvSpPr>
          <p:cNvPr id="3" name="Platshållare för innehåll 2">
            <a:extLst>
              <a:ext uri="{FF2B5EF4-FFF2-40B4-BE49-F238E27FC236}">
                <a16:creationId xmlns:a16="http://schemas.microsoft.com/office/drawing/2014/main" id="{B746397C-ABB1-F1E3-FD47-D44AB84D8BB1}"/>
              </a:ext>
            </a:extLst>
          </p:cNvPr>
          <p:cNvSpPr>
            <a:spLocks noGrp="1"/>
          </p:cNvSpPr>
          <p:nvPr>
            <p:ph idx="1"/>
          </p:nvPr>
        </p:nvSpPr>
        <p:spPr>
          <a:xfrm>
            <a:off x="1097280" y="2035276"/>
            <a:ext cx="10058400" cy="3833817"/>
          </a:xfrm>
        </p:spPr>
        <p:txBody>
          <a:bodyPr>
            <a:normAutofit fontScale="92500" lnSpcReduction="20000"/>
          </a:bodyPr>
          <a:lstStyle/>
          <a:p>
            <a:r>
              <a:rPr lang="sv-SE" dirty="0"/>
              <a:t>För att få din ansökan godkänd behöver 4 olika krav stämma: </a:t>
            </a:r>
          </a:p>
          <a:p>
            <a:pPr marL="0" indent="0">
              <a:buNone/>
            </a:pPr>
            <a:endParaRPr lang="sv-SE" dirty="0"/>
          </a:p>
          <a:p>
            <a:pPr marL="395460" indent="-342900">
              <a:buFont typeface="Wingdings" panose="05000000000000000000" pitchFamily="2" charset="2"/>
              <a:buChar char="Ø"/>
            </a:pPr>
            <a:r>
              <a:rPr lang="sv-SE" dirty="0"/>
              <a:t>Att din hälsa blir påverkad om du inte tar medicinen.</a:t>
            </a:r>
          </a:p>
          <a:p>
            <a:pPr marL="395460" indent="-342900">
              <a:buFont typeface="Wingdings" panose="05000000000000000000" pitchFamily="2" charset="2"/>
              <a:buChar char="Ø"/>
            </a:pPr>
            <a:endParaRPr lang="sv-SE" dirty="0"/>
          </a:p>
          <a:p>
            <a:pPr marL="395460" indent="-342900">
              <a:buFont typeface="Wingdings" panose="05000000000000000000" pitchFamily="2" charset="2"/>
              <a:buChar char="Ø"/>
            </a:pPr>
            <a:r>
              <a:rPr lang="sv-SE" dirty="0"/>
              <a:t>Att det inte finns någon annan medicin som du kan ta istället.</a:t>
            </a:r>
            <a:br>
              <a:rPr lang="sv-SE" dirty="0"/>
            </a:br>
            <a:endParaRPr lang="sv-SE" dirty="0"/>
          </a:p>
          <a:p>
            <a:pPr marL="395460" indent="-342900">
              <a:lnSpc>
                <a:spcPct val="160000"/>
              </a:lnSpc>
              <a:buFont typeface="Wingdings" panose="05000000000000000000" pitchFamily="2" charset="2"/>
              <a:buChar char="Ø"/>
            </a:pPr>
            <a:r>
              <a:rPr lang="sv-SE" dirty="0"/>
              <a:t>Att medicinen bara hjälper för det som den är till för.</a:t>
            </a:r>
            <a:br>
              <a:rPr lang="sv-SE" dirty="0"/>
            </a:br>
            <a:r>
              <a:rPr lang="sv-SE" dirty="0"/>
              <a:t>(Alltså att du inte blir bättre i din idrott på grund av medicinen.)</a:t>
            </a:r>
          </a:p>
          <a:p>
            <a:pPr marL="395460" indent="-342900">
              <a:buFont typeface="Wingdings" panose="05000000000000000000" pitchFamily="2" charset="2"/>
              <a:buChar char="Ø"/>
            </a:pPr>
            <a:endParaRPr lang="sv-SE" dirty="0"/>
          </a:p>
          <a:p>
            <a:pPr marL="395460" indent="-342900">
              <a:buFont typeface="Wingdings" panose="05000000000000000000" pitchFamily="2" charset="2"/>
              <a:buChar char="Ø"/>
            </a:pPr>
            <a:r>
              <a:rPr lang="sv-SE" dirty="0"/>
              <a:t>Att den medicin du behöver ta, inte behövs för att du tidigare tagit något som är förbjudet.</a:t>
            </a:r>
          </a:p>
          <a:p>
            <a:pPr>
              <a:buFont typeface="Wingdings" panose="05000000000000000000" pitchFamily="2" charset="2"/>
              <a:buChar char="Ø"/>
            </a:pPr>
            <a:endParaRPr lang="sv-SE" dirty="0"/>
          </a:p>
          <a:p>
            <a:endParaRPr lang="sv-SE" dirty="0"/>
          </a:p>
        </p:txBody>
      </p:sp>
    </p:spTree>
    <p:extLst>
      <p:ext uri="{BB962C8B-B14F-4D97-AF65-F5344CB8AC3E}">
        <p14:creationId xmlns:p14="http://schemas.microsoft.com/office/powerpoint/2010/main" val="12859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0B9BF-CE8F-6B1F-5AE2-358B283F929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F534163-00F6-BBC5-AEDB-D05D5ABC5D39}"/>
              </a:ext>
            </a:extLst>
          </p:cNvPr>
          <p:cNvSpPr>
            <a:spLocks noGrp="1"/>
          </p:cNvSpPr>
          <p:nvPr>
            <p:ph type="title"/>
          </p:nvPr>
        </p:nvSpPr>
        <p:spPr/>
        <p:txBody>
          <a:bodyPr/>
          <a:lstStyle/>
          <a:p>
            <a:r>
              <a:rPr lang="sv-SE" dirty="0"/>
              <a:t>Ansökan om medicinsk dispens</a:t>
            </a:r>
          </a:p>
        </p:txBody>
      </p:sp>
      <p:sp>
        <p:nvSpPr>
          <p:cNvPr id="3" name="Platshållare för innehåll 2">
            <a:extLst>
              <a:ext uri="{FF2B5EF4-FFF2-40B4-BE49-F238E27FC236}">
                <a16:creationId xmlns:a16="http://schemas.microsoft.com/office/drawing/2014/main" id="{0AE6E228-842F-7DDE-4699-A85F5AD16148}"/>
              </a:ext>
            </a:extLst>
          </p:cNvPr>
          <p:cNvSpPr>
            <a:spLocks noGrp="1"/>
          </p:cNvSpPr>
          <p:nvPr>
            <p:ph idx="1"/>
          </p:nvPr>
        </p:nvSpPr>
        <p:spPr>
          <a:xfrm>
            <a:off x="1097280" y="1988820"/>
            <a:ext cx="8263030" cy="3880274"/>
          </a:xfrm>
        </p:spPr>
        <p:txBody>
          <a:bodyPr>
            <a:normAutofit fontScale="92500"/>
          </a:bodyPr>
          <a:lstStyle/>
          <a:p>
            <a:pPr marL="108000" indent="0">
              <a:lnSpc>
                <a:spcPct val="110000"/>
              </a:lnSpc>
              <a:spcAft>
                <a:spcPts val="1800"/>
              </a:spcAft>
              <a:buClr>
                <a:schemeClr val="tx1"/>
              </a:buClr>
              <a:buNone/>
            </a:pPr>
            <a:r>
              <a:rPr lang="sv-SE" dirty="0"/>
              <a:t>Det är WADA som bestämmer om medicinsk dispens.</a:t>
            </a:r>
            <a:br>
              <a:rPr lang="sv-SE" dirty="0"/>
            </a:br>
            <a:r>
              <a:rPr lang="sv-SE" dirty="0"/>
              <a:t>Det är för att det ska vara likadant i alla länder när en idrottare ansöker om medicinsk dispens. </a:t>
            </a:r>
          </a:p>
          <a:p>
            <a:pPr marL="108000" indent="0">
              <a:lnSpc>
                <a:spcPct val="110000"/>
              </a:lnSpc>
              <a:spcAft>
                <a:spcPts val="1800"/>
              </a:spcAft>
              <a:buClr>
                <a:schemeClr val="tx1"/>
              </a:buClr>
              <a:buNone/>
            </a:pPr>
            <a:r>
              <a:rPr lang="sv-SE" dirty="0"/>
              <a:t>Du kan behöva olika medicinska dispenser om du tävlar i exempelvis andra länder. </a:t>
            </a:r>
            <a:br>
              <a:rPr lang="sv-SE" dirty="0"/>
            </a:br>
            <a:br>
              <a:rPr lang="sv-SE" dirty="0"/>
            </a:br>
            <a:r>
              <a:rPr lang="sv-SE" dirty="0"/>
              <a:t>Se till att din medicinska dispens är godkänd för den plats och tävling du ska vara med i.</a:t>
            </a:r>
          </a:p>
          <a:p>
            <a:pPr marL="108000" indent="0">
              <a:lnSpc>
                <a:spcPct val="110000"/>
              </a:lnSpc>
              <a:spcAft>
                <a:spcPts val="1800"/>
              </a:spcAft>
              <a:buClr>
                <a:schemeClr val="tx1"/>
              </a:buClr>
              <a:buNone/>
            </a:pPr>
            <a:r>
              <a:rPr lang="sv-SE" dirty="0"/>
              <a:t>Det kan ta tid att få sin ansökan godkänd. Sök därför minst 30 dagar innan tävling.</a:t>
            </a:r>
          </a:p>
          <a:p>
            <a:pPr marL="252000" indent="-252000">
              <a:lnSpc>
                <a:spcPct val="100000"/>
              </a:lnSpc>
              <a:buClr>
                <a:schemeClr val="tx1"/>
              </a:buClr>
              <a:buFont typeface="Arial" panose="020B0604020202020204" pitchFamily="34" charset="0"/>
              <a:buChar char="•"/>
            </a:pPr>
            <a:endParaRPr lang="sv-SE" dirty="0"/>
          </a:p>
          <a:p>
            <a:pPr marL="252000" indent="-252000">
              <a:lnSpc>
                <a:spcPct val="100000"/>
              </a:lnSpc>
              <a:buClr>
                <a:schemeClr val="tx1"/>
              </a:buClr>
              <a:buFont typeface="Arial" panose="020B0604020202020204" pitchFamily="34" charset="0"/>
              <a:buChar char="•"/>
            </a:pPr>
            <a:endParaRPr lang="sv-SE" dirty="0"/>
          </a:p>
          <a:p>
            <a:pPr marL="252000" indent="-252000">
              <a:lnSpc>
                <a:spcPct val="100000"/>
              </a:lnSpc>
              <a:buClr>
                <a:schemeClr val="tx1"/>
              </a:buClr>
              <a:buFont typeface="Arial" panose="020B0604020202020204" pitchFamily="34" charset="0"/>
              <a:buChar char="•"/>
            </a:pPr>
            <a:endParaRPr lang="sv-SE" dirty="0"/>
          </a:p>
          <a:p>
            <a:pPr marL="252000" indent="-252000">
              <a:lnSpc>
                <a:spcPct val="100000"/>
              </a:lnSpc>
              <a:buClr>
                <a:schemeClr val="tx1"/>
              </a:buClr>
              <a:buFont typeface="Arial" panose="020B0604020202020204" pitchFamily="34" charset="0"/>
              <a:buChar char="•"/>
            </a:pPr>
            <a:endParaRPr lang="sv-SE" dirty="0"/>
          </a:p>
          <a:p>
            <a:pPr marL="252000" indent="-252000">
              <a:lnSpc>
                <a:spcPct val="100000"/>
              </a:lnSpc>
              <a:buClr>
                <a:schemeClr val="tx1"/>
              </a:buClr>
              <a:buFont typeface="Arial" panose="020B0604020202020204" pitchFamily="34" charset="0"/>
              <a:buChar char="•"/>
            </a:pPr>
            <a:endParaRPr lang="sv-SE" dirty="0"/>
          </a:p>
          <a:p>
            <a:endParaRPr lang="sv-SE" dirty="0"/>
          </a:p>
        </p:txBody>
      </p:sp>
      <p:pic>
        <p:nvPicPr>
          <p:cNvPr id="6" name="Bildobjekt 5">
            <a:extLst>
              <a:ext uri="{FF2B5EF4-FFF2-40B4-BE49-F238E27FC236}">
                <a16:creationId xmlns:a16="http://schemas.microsoft.com/office/drawing/2014/main" id="{6D3ABCE8-5024-92F3-7EC6-F41DEA0782F2}"/>
              </a:ext>
            </a:extLst>
          </p:cNvPr>
          <p:cNvPicPr>
            <a:picLocks noChangeAspect="1"/>
          </p:cNvPicPr>
          <p:nvPr/>
        </p:nvPicPr>
        <p:blipFill>
          <a:blip r:embed="rId2"/>
          <a:stretch>
            <a:fillRect/>
          </a:stretch>
        </p:blipFill>
        <p:spPr>
          <a:xfrm>
            <a:off x="9648069" y="4265692"/>
            <a:ext cx="1603402" cy="1603402"/>
          </a:xfrm>
          <a:prstGeom prst="rect">
            <a:avLst/>
          </a:prstGeom>
        </p:spPr>
      </p:pic>
      <p:pic>
        <p:nvPicPr>
          <p:cNvPr id="7" name="Bildobjekt 6">
            <a:extLst>
              <a:ext uri="{FF2B5EF4-FFF2-40B4-BE49-F238E27FC236}">
                <a16:creationId xmlns:a16="http://schemas.microsoft.com/office/drawing/2014/main" id="{D0335FAF-83D6-7A45-DFA4-C1D93BBC989D}"/>
              </a:ext>
            </a:extLst>
          </p:cNvPr>
          <p:cNvPicPr>
            <a:picLocks noChangeAspect="1"/>
          </p:cNvPicPr>
          <p:nvPr/>
        </p:nvPicPr>
        <p:blipFill>
          <a:blip r:embed="rId3"/>
          <a:stretch>
            <a:fillRect/>
          </a:stretch>
        </p:blipFill>
        <p:spPr>
          <a:xfrm>
            <a:off x="9896577" y="3170044"/>
            <a:ext cx="1098209" cy="1095648"/>
          </a:xfrm>
          <a:prstGeom prst="rect">
            <a:avLst/>
          </a:prstGeom>
        </p:spPr>
      </p:pic>
      <p:pic>
        <p:nvPicPr>
          <p:cNvPr id="9" name="Bildobjekt 8" descr="En bild som visar konst&#10;&#10;AI-genererat innehåll kan vara felaktigt.">
            <a:extLst>
              <a:ext uri="{FF2B5EF4-FFF2-40B4-BE49-F238E27FC236}">
                <a16:creationId xmlns:a16="http://schemas.microsoft.com/office/drawing/2014/main" id="{41F52401-2D4A-551C-BE0E-0FD5E8875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5882" y="1988820"/>
            <a:ext cx="839601" cy="839601"/>
          </a:xfrm>
          <a:prstGeom prst="rect">
            <a:avLst/>
          </a:prstGeom>
        </p:spPr>
      </p:pic>
    </p:spTree>
    <p:extLst>
      <p:ext uri="{BB962C8B-B14F-4D97-AF65-F5344CB8AC3E}">
        <p14:creationId xmlns:p14="http://schemas.microsoft.com/office/powerpoint/2010/main" val="224725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CA59D-8855-77D3-593F-D9C546B51CF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2BDEC17-9D9A-2ED9-DF8C-1095F5902FCC}"/>
              </a:ext>
            </a:extLst>
          </p:cNvPr>
          <p:cNvSpPr>
            <a:spLocks noGrp="1"/>
          </p:cNvSpPr>
          <p:nvPr>
            <p:ph type="title"/>
          </p:nvPr>
        </p:nvSpPr>
        <p:spPr/>
        <p:txBody>
          <a:bodyPr/>
          <a:lstStyle/>
          <a:p>
            <a:pPr algn="ctr"/>
            <a:r>
              <a:rPr lang="sv-SE" dirty="0"/>
              <a:t>Vad stämmer?</a:t>
            </a:r>
          </a:p>
        </p:txBody>
      </p:sp>
      <p:pic>
        <p:nvPicPr>
          <p:cNvPr id="5" name="Bildobjekt 4">
            <a:extLst>
              <a:ext uri="{FF2B5EF4-FFF2-40B4-BE49-F238E27FC236}">
                <a16:creationId xmlns:a16="http://schemas.microsoft.com/office/drawing/2014/main" id="{281B3EF3-4093-BF44-624C-22E644E5F705}"/>
              </a:ext>
            </a:extLst>
          </p:cNvPr>
          <p:cNvPicPr>
            <a:picLocks noChangeAspect="1"/>
          </p:cNvPicPr>
          <p:nvPr/>
        </p:nvPicPr>
        <p:blipFill>
          <a:blip r:embed="rId3"/>
          <a:stretch>
            <a:fillRect/>
          </a:stretch>
        </p:blipFill>
        <p:spPr>
          <a:xfrm>
            <a:off x="760624" y="3020634"/>
            <a:ext cx="2590483" cy="2590483"/>
          </a:xfrm>
          <a:prstGeom prst="rect">
            <a:avLst/>
          </a:prstGeom>
        </p:spPr>
      </p:pic>
      <p:sp>
        <p:nvSpPr>
          <p:cNvPr id="9" name="Rectangle 4">
            <a:extLst>
              <a:ext uri="{FF2B5EF4-FFF2-40B4-BE49-F238E27FC236}">
                <a16:creationId xmlns:a16="http://schemas.microsoft.com/office/drawing/2014/main" id="{062AA619-7FBE-A9A6-05BA-58F511488B6F}"/>
              </a:ext>
            </a:extLst>
          </p:cNvPr>
          <p:cNvSpPr>
            <a:spLocks noGrp="1" noChangeArrowheads="1"/>
          </p:cNvSpPr>
          <p:nvPr>
            <p:ph idx="1"/>
          </p:nvPr>
        </p:nvSpPr>
        <p:spPr bwMode="auto">
          <a:xfrm>
            <a:off x="4337305" y="1056024"/>
            <a:ext cx="493702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lang="sv-SE" altLang="sv-SE" dirty="0"/>
              <a:t>Du kan alltid ansöka om medicinsk dispens efter du gjort en dopingkontroll.</a:t>
            </a:r>
            <a:br>
              <a:rPr lang="sv-SE" altLang="sv-SE" dirty="0"/>
            </a:br>
            <a:br>
              <a:rPr lang="sv-SE" altLang="sv-SE" dirty="0"/>
            </a:br>
            <a:endParaRPr lang="sv-SE" altLang="sv-SE" dirty="0"/>
          </a:p>
          <a:p>
            <a:pPr marL="0" marR="0" lvl="0" indent="0" algn="l" defTabSz="914400" rtl="0" eaLnBrk="0" fontAlgn="base" latinLnBrk="0" hangingPunct="0">
              <a:lnSpc>
                <a:spcPct val="100000"/>
              </a:lnSpc>
              <a:spcBef>
                <a:spcPct val="0"/>
              </a:spcBef>
              <a:spcAft>
                <a:spcPct val="0"/>
              </a:spcAft>
              <a:buClrTx/>
              <a:buSzTx/>
              <a:buNone/>
              <a:tabLst/>
            </a:pPr>
            <a:endParaRPr lang="sv-SE" altLang="sv-SE" dirty="0"/>
          </a:p>
          <a:p>
            <a:pPr marL="0" indent="0" eaLnBrk="0" fontAlgn="base" hangingPunct="0">
              <a:lnSpc>
                <a:spcPct val="100000"/>
              </a:lnSpc>
              <a:spcBef>
                <a:spcPct val="0"/>
              </a:spcBef>
              <a:spcAft>
                <a:spcPct val="0"/>
              </a:spcAft>
              <a:buClrTx/>
              <a:buSzTx/>
              <a:buNone/>
            </a:pPr>
            <a:r>
              <a:rPr lang="sv-SE" dirty="0"/>
              <a:t>Det är du som idrottare som är ansvarig för att söka medicinsk dispens.</a:t>
            </a:r>
            <a:br>
              <a:rPr lang="sv-SE" altLang="sv-SE" dirty="0"/>
            </a:br>
            <a:endParaRPr lang="sv-SE" altLang="sv-SE" dirty="0"/>
          </a:p>
          <a:p>
            <a:pPr marL="0" indent="0" eaLnBrk="0" fontAlgn="base" hangingPunct="0">
              <a:lnSpc>
                <a:spcPct val="100000"/>
              </a:lnSpc>
              <a:spcBef>
                <a:spcPct val="0"/>
              </a:spcBef>
              <a:spcAft>
                <a:spcPct val="0"/>
              </a:spcAft>
              <a:buClrTx/>
              <a:buSzTx/>
              <a:buNone/>
            </a:pPr>
            <a:endParaRPr lang="sv-SE" altLang="sv-SE" dirty="0"/>
          </a:p>
          <a:p>
            <a:pPr marL="0" marR="0" lvl="0" indent="0" algn="l" defTabSz="914400" rtl="0" eaLnBrk="0" fontAlgn="base" latinLnBrk="0" hangingPunct="0">
              <a:lnSpc>
                <a:spcPct val="100000"/>
              </a:lnSpc>
              <a:spcBef>
                <a:spcPct val="0"/>
              </a:spcBef>
              <a:spcAft>
                <a:spcPct val="0"/>
              </a:spcAft>
              <a:buClrTx/>
              <a:buSzTx/>
              <a:buNone/>
              <a:tabLst/>
            </a:pPr>
            <a:endParaRPr lang="sv-SE" altLang="sv-SE" dirty="0"/>
          </a:p>
          <a:p>
            <a:pPr marL="0" lvl="0" indent="0" eaLnBrk="0" fontAlgn="base" hangingPunct="0">
              <a:lnSpc>
                <a:spcPct val="100000"/>
              </a:lnSpc>
              <a:spcBef>
                <a:spcPct val="0"/>
              </a:spcBef>
              <a:spcAft>
                <a:spcPct val="0"/>
              </a:spcAft>
              <a:buClrTx/>
              <a:buSzTx/>
              <a:buNone/>
            </a:pPr>
            <a:r>
              <a:rPr lang="sv-SE" dirty="0"/>
              <a:t>Det kan ta tid att få sin ansökan godkänd.</a:t>
            </a:r>
            <a:endParaRPr lang="sv-SE" altLang="sv-SE" dirty="0"/>
          </a:p>
          <a:p>
            <a:pPr marL="0" lvl="0" indent="0" eaLnBrk="0" fontAlgn="base" hangingPunct="0">
              <a:lnSpc>
                <a:spcPct val="100000"/>
              </a:lnSpc>
              <a:spcBef>
                <a:spcPct val="0"/>
              </a:spcBef>
              <a:spcAft>
                <a:spcPct val="0"/>
              </a:spcAft>
              <a:buClrTx/>
              <a:buSzTx/>
              <a:buNone/>
            </a:pPr>
            <a:endParaRPr lang="sv-SE" altLang="sv-SE" dirty="0"/>
          </a:p>
          <a:p>
            <a:pPr marL="0" lvl="0" indent="0" eaLnBrk="0" fontAlgn="base" hangingPunct="0">
              <a:lnSpc>
                <a:spcPct val="100000"/>
              </a:lnSpc>
              <a:spcBef>
                <a:spcPct val="0"/>
              </a:spcBef>
              <a:spcAft>
                <a:spcPct val="0"/>
              </a:spcAft>
              <a:buClrTx/>
              <a:buSzTx/>
              <a:buNone/>
            </a:pPr>
            <a:endParaRPr lang="sv-SE" altLang="sv-SE" dirty="0"/>
          </a:p>
          <a:p>
            <a:pPr marL="0" lvl="0" indent="0" eaLnBrk="0" fontAlgn="base" hangingPunct="0">
              <a:lnSpc>
                <a:spcPct val="100000"/>
              </a:lnSpc>
              <a:spcBef>
                <a:spcPct val="0"/>
              </a:spcBef>
              <a:spcAft>
                <a:spcPct val="0"/>
              </a:spcAft>
              <a:buClrTx/>
              <a:buSzTx/>
              <a:buNone/>
            </a:pPr>
            <a:endParaRPr lang="sv-SE" altLang="sv-SE" dirty="0"/>
          </a:p>
          <a:p>
            <a:pPr marL="0" lvl="0" indent="0" eaLnBrk="0" fontAlgn="base" hangingPunct="0">
              <a:lnSpc>
                <a:spcPct val="100000"/>
              </a:lnSpc>
              <a:spcBef>
                <a:spcPct val="0"/>
              </a:spcBef>
              <a:spcAft>
                <a:spcPct val="0"/>
              </a:spcAft>
              <a:buClrTx/>
              <a:buSzTx/>
              <a:buNone/>
            </a:pPr>
            <a:r>
              <a:rPr lang="sv-SE" altLang="sv-SE" dirty="0"/>
              <a:t>För att få medicinsk dispens behöver fyra olika krav stämma.</a:t>
            </a:r>
          </a:p>
        </p:txBody>
      </p:sp>
      <p:pic>
        <p:nvPicPr>
          <p:cNvPr id="11" name="Bildobjekt 10">
            <a:extLst>
              <a:ext uri="{FF2B5EF4-FFF2-40B4-BE49-F238E27FC236}">
                <a16:creationId xmlns:a16="http://schemas.microsoft.com/office/drawing/2014/main" id="{D849C431-BEB7-AF3B-2F36-FAABF3B2A07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92094" y="3773246"/>
            <a:ext cx="1092532" cy="1092532"/>
          </a:xfrm>
          <a:prstGeom prst="rect">
            <a:avLst/>
          </a:prstGeom>
        </p:spPr>
      </p:pic>
      <p:pic>
        <p:nvPicPr>
          <p:cNvPr id="12" name="Bildobjekt 11">
            <a:extLst>
              <a:ext uri="{FF2B5EF4-FFF2-40B4-BE49-F238E27FC236}">
                <a16:creationId xmlns:a16="http://schemas.microsoft.com/office/drawing/2014/main" id="{4E31B72E-8E63-7A85-D683-8748FEABCA8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36584" y="1001003"/>
            <a:ext cx="990269" cy="987865"/>
          </a:xfrm>
          <a:prstGeom prst="rect">
            <a:avLst/>
          </a:prstGeom>
        </p:spPr>
      </p:pic>
      <p:grpSp>
        <p:nvGrpSpPr>
          <p:cNvPr id="7" name="Grupp 6">
            <a:extLst>
              <a:ext uri="{FF2B5EF4-FFF2-40B4-BE49-F238E27FC236}">
                <a16:creationId xmlns:a16="http://schemas.microsoft.com/office/drawing/2014/main" id="{971972FF-A186-E744-C719-DD689EE99784}"/>
              </a:ext>
            </a:extLst>
          </p:cNvPr>
          <p:cNvGrpSpPr/>
          <p:nvPr/>
        </p:nvGrpSpPr>
        <p:grpSpPr>
          <a:xfrm>
            <a:off x="10260528" y="5145279"/>
            <a:ext cx="1114667" cy="927503"/>
            <a:chOff x="10187629" y="5239987"/>
            <a:chExt cx="1114667" cy="927503"/>
          </a:xfrm>
        </p:grpSpPr>
        <p:pic>
          <p:nvPicPr>
            <p:cNvPr id="6" name="Bildobjekt 5">
              <a:extLst>
                <a:ext uri="{FF2B5EF4-FFF2-40B4-BE49-F238E27FC236}">
                  <a16:creationId xmlns:a16="http://schemas.microsoft.com/office/drawing/2014/main" id="{A27AB453-01BB-9850-D17C-9E1828826C9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602800" y="5239987"/>
              <a:ext cx="699496" cy="761707"/>
            </a:xfrm>
            <a:prstGeom prst="rect">
              <a:avLst/>
            </a:prstGeom>
          </p:spPr>
        </p:pic>
        <p:sp>
          <p:nvSpPr>
            <p:cNvPr id="4" name="textruta 3">
              <a:extLst>
                <a:ext uri="{FF2B5EF4-FFF2-40B4-BE49-F238E27FC236}">
                  <a16:creationId xmlns:a16="http://schemas.microsoft.com/office/drawing/2014/main" id="{89F67DA9-8417-DD86-5E8C-9EF66796184B}"/>
                </a:ext>
              </a:extLst>
            </p:cNvPr>
            <p:cNvSpPr txBox="1"/>
            <p:nvPr/>
          </p:nvSpPr>
          <p:spPr>
            <a:xfrm>
              <a:off x="10187629" y="5244160"/>
              <a:ext cx="618023" cy="923330"/>
            </a:xfrm>
            <a:prstGeom prst="rect">
              <a:avLst/>
            </a:prstGeom>
            <a:noFill/>
          </p:spPr>
          <p:txBody>
            <a:bodyPr wrap="square" rtlCol="0">
              <a:spAutoFit/>
            </a:bodyPr>
            <a:lstStyle/>
            <a:p>
              <a:r>
                <a:rPr lang="sv-SE" sz="5400" dirty="0"/>
                <a:t>4</a:t>
              </a:r>
            </a:p>
          </p:txBody>
        </p:sp>
      </p:grpSp>
      <p:pic>
        <p:nvPicPr>
          <p:cNvPr id="8" name="Bildobjekt 7">
            <a:extLst>
              <a:ext uri="{FF2B5EF4-FFF2-40B4-BE49-F238E27FC236}">
                <a16:creationId xmlns:a16="http://schemas.microsoft.com/office/drawing/2014/main" id="{21CD7FC9-E5E1-DD39-470F-01A5415CA48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85452" y="2336468"/>
            <a:ext cx="1092532" cy="1092532"/>
          </a:xfrm>
          <a:prstGeom prst="rect">
            <a:avLst/>
          </a:prstGeom>
        </p:spPr>
      </p:pic>
    </p:spTree>
    <p:extLst>
      <p:ext uri="{BB962C8B-B14F-4D97-AF65-F5344CB8AC3E}">
        <p14:creationId xmlns:p14="http://schemas.microsoft.com/office/powerpoint/2010/main" val="2787654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8FEA5-3C65-AD2A-16BE-9A468F3E03A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EADD220-230C-C5BE-5BE2-9113A26CF391}"/>
              </a:ext>
            </a:extLst>
          </p:cNvPr>
          <p:cNvSpPr>
            <a:spLocks noGrp="1"/>
          </p:cNvSpPr>
          <p:nvPr>
            <p:ph type="title"/>
          </p:nvPr>
        </p:nvSpPr>
        <p:spPr/>
        <p:txBody>
          <a:bodyPr/>
          <a:lstStyle/>
          <a:p>
            <a:pPr algn="ctr"/>
            <a:r>
              <a:rPr lang="sv-SE" dirty="0"/>
              <a:t>Vad stämmer?</a:t>
            </a:r>
          </a:p>
        </p:txBody>
      </p:sp>
      <p:pic>
        <p:nvPicPr>
          <p:cNvPr id="5" name="Bildobjekt 4">
            <a:extLst>
              <a:ext uri="{FF2B5EF4-FFF2-40B4-BE49-F238E27FC236}">
                <a16:creationId xmlns:a16="http://schemas.microsoft.com/office/drawing/2014/main" id="{AD9726BF-024D-39D6-EECE-449DCA473330}"/>
              </a:ext>
            </a:extLst>
          </p:cNvPr>
          <p:cNvPicPr>
            <a:picLocks noChangeAspect="1"/>
          </p:cNvPicPr>
          <p:nvPr/>
        </p:nvPicPr>
        <p:blipFill>
          <a:blip r:embed="rId3"/>
          <a:stretch>
            <a:fillRect/>
          </a:stretch>
        </p:blipFill>
        <p:spPr>
          <a:xfrm>
            <a:off x="760624" y="3020634"/>
            <a:ext cx="2590483" cy="2590483"/>
          </a:xfrm>
          <a:prstGeom prst="rect">
            <a:avLst/>
          </a:prstGeom>
        </p:spPr>
      </p:pic>
      <p:sp>
        <p:nvSpPr>
          <p:cNvPr id="9" name="Rectangle 4">
            <a:extLst>
              <a:ext uri="{FF2B5EF4-FFF2-40B4-BE49-F238E27FC236}">
                <a16:creationId xmlns:a16="http://schemas.microsoft.com/office/drawing/2014/main" id="{72D6B725-9EC5-12BF-9178-64F4B8962C90}"/>
              </a:ext>
            </a:extLst>
          </p:cNvPr>
          <p:cNvSpPr>
            <a:spLocks noGrp="1" noChangeArrowheads="1"/>
          </p:cNvSpPr>
          <p:nvPr>
            <p:ph idx="1"/>
          </p:nvPr>
        </p:nvSpPr>
        <p:spPr bwMode="auto">
          <a:xfrm>
            <a:off x="4337305" y="1056024"/>
            <a:ext cx="493702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lang="sv-SE" altLang="sv-SE" dirty="0"/>
              <a:t>Du kan alltid ansöka om medicinsk dispens efter du gjort en dopingkontroll.</a:t>
            </a:r>
            <a:br>
              <a:rPr lang="sv-SE" altLang="sv-SE" dirty="0"/>
            </a:br>
            <a:br>
              <a:rPr lang="sv-SE" altLang="sv-SE" dirty="0"/>
            </a:br>
            <a:endParaRPr lang="sv-SE" altLang="sv-SE" dirty="0"/>
          </a:p>
          <a:p>
            <a:pPr marL="0" marR="0" lvl="0" indent="0" algn="l" defTabSz="914400" rtl="0" eaLnBrk="0" fontAlgn="base" latinLnBrk="0" hangingPunct="0">
              <a:lnSpc>
                <a:spcPct val="100000"/>
              </a:lnSpc>
              <a:spcBef>
                <a:spcPct val="0"/>
              </a:spcBef>
              <a:spcAft>
                <a:spcPct val="0"/>
              </a:spcAft>
              <a:buClrTx/>
              <a:buSzTx/>
              <a:buNone/>
              <a:tabLst/>
            </a:pPr>
            <a:endParaRPr lang="sv-SE" altLang="sv-SE" dirty="0"/>
          </a:p>
          <a:p>
            <a:pPr marL="0" indent="0" eaLnBrk="0" fontAlgn="base" hangingPunct="0">
              <a:lnSpc>
                <a:spcPct val="100000"/>
              </a:lnSpc>
              <a:spcBef>
                <a:spcPct val="0"/>
              </a:spcBef>
              <a:spcAft>
                <a:spcPct val="0"/>
              </a:spcAft>
              <a:buClrTx/>
              <a:buSzTx/>
              <a:buNone/>
            </a:pPr>
            <a:r>
              <a:rPr lang="sv-SE" dirty="0"/>
              <a:t>Det är du som idrottare som är ansvarig för att söka medicinsk dispens</a:t>
            </a:r>
            <a:br>
              <a:rPr lang="sv-SE" altLang="sv-SE" dirty="0"/>
            </a:br>
            <a:endParaRPr lang="sv-SE" altLang="sv-SE" dirty="0"/>
          </a:p>
          <a:p>
            <a:pPr marL="0" indent="0" eaLnBrk="0" fontAlgn="base" hangingPunct="0">
              <a:lnSpc>
                <a:spcPct val="100000"/>
              </a:lnSpc>
              <a:spcBef>
                <a:spcPct val="0"/>
              </a:spcBef>
              <a:spcAft>
                <a:spcPct val="0"/>
              </a:spcAft>
              <a:buClrTx/>
              <a:buSzTx/>
              <a:buNone/>
            </a:pPr>
            <a:endParaRPr lang="sv-SE" altLang="sv-SE" dirty="0"/>
          </a:p>
          <a:p>
            <a:pPr marL="0" marR="0" lvl="0" indent="0" algn="l" defTabSz="914400" rtl="0" eaLnBrk="0" fontAlgn="base" latinLnBrk="0" hangingPunct="0">
              <a:lnSpc>
                <a:spcPct val="100000"/>
              </a:lnSpc>
              <a:spcBef>
                <a:spcPct val="0"/>
              </a:spcBef>
              <a:spcAft>
                <a:spcPct val="0"/>
              </a:spcAft>
              <a:buClrTx/>
              <a:buSzTx/>
              <a:buNone/>
              <a:tabLst/>
            </a:pPr>
            <a:endParaRPr lang="sv-SE" altLang="sv-SE" dirty="0"/>
          </a:p>
          <a:p>
            <a:pPr marL="0" lvl="0" indent="0" eaLnBrk="0" fontAlgn="base" hangingPunct="0">
              <a:lnSpc>
                <a:spcPct val="100000"/>
              </a:lnSpc>
              <a:spcBef>
                <a:spcPct val="0"/>
              </a:spcBef>
              <a:spcAft>
                <a:spcPct val="0"/>
              </a:spcAft>
              <a:buClrTx/>
              <a:buSzTx/>
              <a:buNone/>
            </a:pPr>
            <a:r>
              <a:rPr lang="sv-SE" dirty="0"/>
              <a:t>Det kan ta tid att få sin ansökan godkänd</a:t>
            </a:r>
            <a:endParaRPr lang="sv-SE" altLang="sv-SE" dirty="0"/>
          </a:p>
          <a:p>
            <a:pPr marL="0" lvl="0" indent="0" eaLnBrk="0" fontAlgn="base" hangingPunct="0">
              <a:lnSpc>
                <a:spcPct val="100000"/>
              </a:lnSpc>
              <a:spcBef>
                <a:spcPct val="0"/>
              </a:spcBef>
              <a:spcAft>
                <a:spcPct val="0"/>
              </a:spcAft>
              <a:buClrTx/>
              <a:buSzTx/>
              <a:buNone/>
            </a:pPr>
            <a:endParaRPr lang="sv-SE" altLang="sv-SE" dirty="0"/>
          </a:p>
          <a:p>
            <a:pPr marL="0" lvl="0" indent="0" eaLnBrk="0" fontAlgn="base" hangingPunct="0">
              <a:lnSpc>
                <a:spcPct val="100000"/>
              </a:lnSpc>
              <a:spcBef>
                <a:spcPct val="0"/>
              </a:spcBef>
              <a:spcAft>
                <a:spcPct val="0"/>
              </a:spcAft>
              <a:buClrTx/>
              <a:buSzTx/>
              <a:buNone/>
            </a:pPr>
            <a:endParaRPr lang="sv-SE" altLang="sv-SE" dirty="0"/>
          </a:p>
          <a:p>
            <a:pPr marL="0" lvl="0" indent="0" eaLnBrk="0" fontAlgn="base" hangingPunct="0">
              <a:lnSpc>
                <a:spcPct val="100000"/>
              </a:lnSpc>
              <a:spcBef>
                <a:spcPct val="0"/>
              </a:spcBef>
              <a:spcAft>
                <a:spcPct val="0"/>
              </a:spcAft>
              <a:buClrTx/>
              <a:buSzTx/>
              <a:buNone/>
            </a:pPr>
            <a:endParaRPr lang="sv-SE" altLang="sv-SE" dirty="0"/>
          </a:p>
          <a:p>
            <a:pPr marL="0" lvl="0" indent="0" eaLnBrk="0" fontAlgn="base" hangingPunct="0">
              <a:lnSpc>
                <a:spcPct val="100000"/>
              </a:lnSpc>
              <a:spcBef>
                <a:spcPct val="0"/>
              </a:spcBef>
              <a:spcAft>
                <a:spcPct val="0"/>
              </a:spcAft>
              <a:buClrTx/>
              <a:buSzTx/>
              <a:buNone/>
            </a:pPr>
            <a:r>
              <a:rPr lang="sv-SE" altLang="sv-SE" dirty="0"/>
              <a:t>För att få medicinsk dispens behöver fyra olika krav stämma.</a:t>
            </a:r>
          </a:p>
        </p:txBody>
      </p:sp>
      <p:pic>
        <p:nvPicPr>
          <p:cNvPr id="11" name="Bildobjekt 10">
            <a:extLst>
              <a:ext uri="{FF2B5EF4-FFF2-40B4-BE49-F238E27FC236}">
                <a16:creationId xmlns:a16="http://schemas.microsoft.com/office/drawing/2014/main" id="{636939B5-22E1-C7D3-9E35-9DA392AC133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92094" y="3773246"/>
            <a:ext cx="1092532" cy="1092532"/>
          </a:xfrm>
          <a:prstGeom prst="rect">
            <a:avLst/>
          </a:prstGeom>
        </p:spPr>
      </p:pic>
      <p:pic>
        <p:nvPicPr>
          <p:cNvPr id="12" name="Bildobjekt 11">
            <a:extLst>
              <a:ext uri="{FF2B5EF4-FFF2-40B4-BE49-F238E27FC236}">
                <a16:creationId xmlns:a16="http://schemas.microsoft.com/office/drawing/2014/main" id="{164017CF-00D1-BBCC-BC9C-575EB31EBF7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36584" y="1001003"/>
            <a:ext cx="990269" cy="987865"/>
          </a:xfrm>
          <a:prstGeom prst="rect">
            <a:avLst/>
          </a:prstGeom>
        </p:spPr>
      </p:pic>
      <p:grpSp>
        <p:nvGrpSpPr>
          <p:cNvPr id="7" name="Grupp 6">
            <a:extLst>
              <a:ext uri="{FF2B5EF4-FFF2-40B4-BE49-F238E27FC236}">
                <a16:creationId xmlns:a16="http://schemas.microsoft.com/office/drawing/2014/main" id="{DD962D0E-F941-B6B5-9580-7A3A11B697E5}"/>
              </a:ext>
            </a:extLst>
          </p:cNvPr>
          <p:cNvGrpSpPr/>
          <p:nvPr/>
        </p:nvGrpSpPr>
        <p:grpSpPr>
          <a:xfrm>
            <a:off x="10260528" y="5145279"/>
            <a:ext cx="1114667" cy="927503"/>
            <a:chOff x="10187629" y="5239987"/>
            <a:chExt cx="1114667" cy="927503"/>
          </a:xfrm>
        </p:grpSpPr>
        <p:pic>
          <p:nvPicPr>
            <p:cNvPr id="6" name="Bildobjekt 5">
              <a:extLst>
                <a:ext uri="{FF2B5EF4-FFF2-40B4-BE49-F238E27FC236}">
                  <a16:creationId xmlns:a16="http://schemas.microsoft.com/office/drawing/2014/main" id="{7E554B60-10EC-1440-2693-FEF4419BF7C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602800" y="5239987"/>
              <a:ext cx="699496" cy="761707"/>
            </a:xfrm>
            <a:prstGeom prst="rect">
              <a:avLst/>
            </a:prstGeom>
          </p:spPr>
        </p:pic>
        <p:sp>
          <p:nvSpPr>
            <p:cNvPr id="4" name="textruta 3">
              <a:extLst>
                <a:ext uri="{FF2B5EF4-FFF2-40B4-BE49-F238E27FC236}">
                  <a16:creationId xmlns:a16="http://schemas.microsoft.com/office/drawing/2014/main" id="{A6687A96-B3D6-3C75-00B3-7ED17A3E49CC}"/>
                </a:ext>
              </a:extLst>
            </p:cNvPr>
            <p:cNvSpPr txBox="1"/>
            <p:nvPr/>
          </p:nvSpPr>
          <p:spPr>
            <a:xfrm>
              <a:off x="10187629" y="5244160"/>
              <a:ext cx="618023" cy="923330"/>
            </a:xfrm>
            <a:prstGeom prst="rect">
              <a:avLst/>
            </a:prstGeom>
            <a:noFill/>
          </p:spPr>
          <p:txBody>
            <a:bodyPr wrap="square" rtlCol="0">
              <a:spAutoFit/>
            </a:bodyPr>
            <a:lstStyle/>
            <a:p>
              <a:r>
                <a:rPr lang="sv-SE" sz="5400" dirty="0"/>
                <a:t>4</a:t>
              </a:r>
            </a:p>
          </p:txBody>
        </p:sp>
      </p:grpSp>
      <p:pic>
        <p:nvPicPr>
          <p:cNvPr id="8" name="Bildobjekt 7">
            <a:extLst>
              <a:ext uri="{FF2B5EF4-FFF2-40B4-BE49-F238E27FC236}">
                <a16:creationId xmlns:a16="http://schemas.microsoft.com/office/drawing/2014/main" id="{97F5F9F0-3FB9-B321-0EF6-17B6E8A8355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85452" y="2336468"/>
            <a:ext cx="1092532" cy="1092532"/>
          </a:xfrm>
          <a:prstGeom prst="rect">
            <a:avLst/>
          </a:prstGeom>
        </p:spPr>
      </p:pic>
      <p:sp>
        <p:nvSpPr>
          <p:cNvPr id="3" name="Multiplikationstecken 2">
            <a:extLst>
              <a:ext uri="{FF2B5EF4-FFF2-40B4-BE49-F238E27FC236}">
                <a16:creationId xmlns:a16="http://schemas.microsoft.com/office/drawing/2014/main" id="{72DE619E-D12A-823D-BC8E-8CB2F994E65E}"/>
              </a:ext>
            </a:extLst>
          </p:cNvPr>
          <p:cNvSpPr/>
          <p:nvPr/>
        </p:nvSpPr>
        <p:spPr>
          <a:xfrm>
            <a:off x="4879291" y="157316"/>
            <a:ext cx="3200400" cy="2534265"/>
          </a:xfrm>
          <a:prstGeom prst="mathMultiply">
            <a:avLst>
              <a:gd name="adj1" fmla="val 412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14714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561C3-0EAA-CDF7-36A5-62D46C3BD5A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CDBAFB2-E1B2-A456-F4F9-33ABC10C2A1D}"/>
              </a:ext>
            </a:extLst>
          </p:cNvPr>
          <p:cNvSpPr>
            <a:spLocks noGrp="1"/>
          </p:cNvSpPr>
          <p:nvPr>
            <p:ph type="title"/>
          </p:nvPr>
        </p:nvSpPr>
        <p:spPr/>
        <p:txBody>
          <a:bodyPr/>
          <a:lstStyle/>
          <a:p>
            <a:r>
              <a:rPr lang="sv-SE" dirty="0"/>
              <a:t>Akut medicinsk dispens</a:t>
            </a:r>
          </a:p>
        </p:txBody>
      </p:sp>
      <p:sp>
        <p:nvSpPr>
          <p:cNvPr id="3" name="Platshållare för innehåll 2">
            <a:extLst>
              <a:ext uri="{FF2B5EF4-FFF2-40B4-BE49-F238E27FC236}">
                <a16:creationId xmlns:a16="http://schemas.microsoft.com/office/drawing/2014/main" id="{6269C384-8BB6-35E8-449D-89EFFA7EA632}"/>
              </a:ext>
            </a:extLst>
          </p:cNvPr>
          <p:cNvSpPr>
            <a:spLocks noGrp="1"/>
          </p:cNvSpPr>
          <p:nvPr>
            <p:ph idx="1"/>
          </p:nvPr>
        </p:nvSpPr>
        <p:spPr>
          <a:xfrm>
            <a:off x="1097280" y="1988820"/>
            <a:ext cx="10058400" cy="3880274"/>
          </a:xfrm>
        </p:spPr>
        <p:txBody>
          <a:bodyPr>
            <a:normAutofit/>
          </a:bodyPr>
          <a:lstStyle/>
          <a:p>
            <a:pPr marL="108000" indent="0">
              <a:lnSpc>
                <a:spcPct val="100000"/>
              </a:lnSpc>
              <a:spcAft>
                <a:spcPts val="1800"/>
              </a:spcAft>
              <a:buClr>
                <a:schemeClr val="tx1"/>
              </a:buClr>
              <a:buNone/>
            </a:pPr>
            <a:r>
              <a:rPr lang="sv-SE" dirty="0"/>
              <a:t>Du ska alltid ansöka om medicinsk dispens och få den godkänd innan du tar din medicin.</a:t>
            </a:r>
          </a:p>
          <a:p>
            <a:pPr marL="108000" indent="0">
              <a:lnSpc>
                <a:spcPct val="100000"/>
              </a:lnSpc>
              <a:spcAft>
                <a:spcPts val="1800"/>
              </a:spcAft>
              <a:buClr>
                <a:schemeClr val="tx1"/>
              </a:buClr>
              <a:buNone/>
            </a:pPr>
            <a:r>
              <a:rPr lang="sv-SE" dirty="0"/>
              <a:t>Men om du hamnar i en nödsituation där du måste få en medicin, kan du ansöka om akut medicinsk dispens.</a:t>
            </a:r>
          </a:p>
          <a:p>
            <a:pPr marL="108000" indent="0">
              <a:lnSpc>
                <a:spcPct val="100000"/>
              </a:lnSpc>
              <a:spcAft>
                <a:spcPts val="1800"/>
              </a:spcAft>
              <a:buClr>
                <a:schemeClr val="tx1"/>
              </a:buClr>
              <a:buNone/>
            </a:pPr>
            <a:r>
              <a:rPr lang="sv-SE" dirty="0"/>
              <a:t>Akut medicinsk dispens ansöker du om efter du tagit medicinen, när du mår bättre.</a:t>
            </a:r>
          </a:p>
          <a:p>
            <a:pPr marL="252000" indent="-252000">
              <a:lnSpc>
                <a:spcPct val="100000"/>
              </a:lnSpc>
              <a:buClr>
                <a:schemeClr val="tx1"/>
              </a:buClr>
              <a:buFont typeface="Arial" panose="020B0604020202020204" pitchFamily="34" charset="0"/>
              <a:buChar char="•"/>
            </a:pPr>
            <a:endParaRPr lang="sv-SE" dirty="0"/>
          </a:p>
          <a:p>
            <a:pPr marL="252000" indent="-252000">
              <a:lnSpc>
                <a:spcPct val="100000"/>
              </a:lnSpc>
              <a:buClr>
                <a:schemeClr val="tx1"/>
              </a:buClr>
              <a:buFont typeface="Arial" panose="020B0604020202020204" pitchFamily="34" charset="0"/>
              <a:buChar char="•"/>
            </a:pPr>
            <a:endParaRPr lang="sv-SE" dirty="0"/>
          </a:p>
          <a:p>
            <a:pPr marL="252000" indent="-252000">
              <a:lnSpc>
                <a:spcPct val="100000"/>
              </a:lnSpc>
              <a:buClr>
                <a:schemeClr val="tx1"/>
              </a:buClr>
              <a:buFont typeface="Arial" panose="020B0604020202020204" pitchFamily="34" charset="0"/>
              <a:buChar char="•"/>
            </a:pPr>
            <a:endParaRPr lang="sv-SE" dirty="0"/>
          </a:p>
          <a:p>
            <a:endParaRPr lang="sv-SE" dirty="0"/>
          </a:p>
        </p:txBody>
      </p:sp>
      <p:pic>
        <p:nvPicPr>
          <p:cNvPr id="4" name="Bildobjekt 3">
            <a:extLst>
              <a:ext uri="{FF2B5EF4-FFF2-40B4-BE49-F238E27FC236}">
                <a16:creationId xmlns:a16="http://schemas.microsoft.com/office/drawing/2014/main" id="{9F2C84D3-8F0C-D5C7-A86E-894347AE6B0E}"/>
              </a:ext>
            </a:extLst>
          </p:cNvPr>
          <p:cNvPicPr>
            <a:picLocks noChangeAspect="1"/>
          </p:cNvPicPr>
          <p:nvPr/>
        </p:nvPicPr>
        <p:blipFill>
          <a:blip r:embed="rId2"/>
          <a:stretch>
            <a:fillRect/>
          </a:stretch>
        </p:blipFill>
        <p:spPr>
          <a:xfrm>
            <a:off x="5003697" y="3935949"/>
            <a:ext cx="2184605" cy="2184605"/>
          </a:xfrm>
          <a:prstGeom prst="rect">
            <a:avLst/>
          </a:prstGeom>
        </p:spPr>
      </p:pic>
    </p:spTree>
    <p:extLst>
      <p:ext uri="{BB962C8B-B14F-4D97-AF65-F5344CB8AC3E}">
        <p14:creationId xmlns:p14="http://schemas.microsoft.com/office/powerpoint/2010/main" val="3135580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25A5A-597E-3ACE-1F80-72DD73DEA66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0FB39A3-1A57-840F-0243-C4470C7C84F1}"/>
              </a:ext>
            </a:extLst>
          </p:cNvPr>
          <p:cNvSpPr>
            <a:spLocks noGrp="1"/>
          </p:cNvSpPr>
          <p:nvPr>
            <p:ph type="title"/>
          </p:nvPr>
        </p:nvSpPr>
        <p:spPr/>
        <p:txBody>
          <a:bodyPr/>
          <a:lstStyle/>
          <a:p>
            <a:r>
              <a:rPr lang="sv-SE" dirty="0"/>
              <a:t>Jag har koll på…</a:t>
            </a:r>
          </a:p>
        </p:txBody>
      </p:sp>
      <p:pic>
        <p:nvPicPr>
          <p:cNvPr id="5" name="Bildobjekt 4">
            <a:extLst>
              <a:ext uri="{FF2B5EF4-FFF2-40B4-BE49-F238E27FC236}">
                <a16:creationId xmlns:a16="http://schemas.microsoft.com/office/drawing/2014/main" id="{A328D1B4-1B51-2A75-77B5-C7BE561E1860}"/>
              </a:ext>
            </a:extLst>
          </p:cNvPr>
          <p:cNvPicPr>
            <a:picLocks noChangeAspect="1"/>
          </p:cNvPicPr>
          <p:nvPr/>
        </p:nvPicPr>
        <p:blipFill>
          <a:blip r:embed="rId2"/>
          <a:stretch>
            <a:fillRect/>
          </a:stretch>
        </p:blipFill>
        <p:spPr>
          <a:xfrm>
            <a:off x="762158" y="3024271"/>
            <a:ext cx="2590483" cy="2590483"/>
          </a:xfrm>
          <a:prstGeom prst="rect">
            <a:avLst/>
          </a:prstGeom>
        </p:spPr>
      </p:pic>
      <p:sp>
        <p:nvSpPr>
          <p:cNvPr id="9" name="Rectangle 4">
            <a:extLst>
              <a:ext uri="{FF2B5EF4-FFF2-40B4-BE49-F238E27FC236}">
                <a16:creationId xmlns:a16="http://schemas.microsoft.com/office/drawing/2014/main" id="{8EB7247B-C0E4-5D95-C411-65DC8531C4DF}"/>
              </a:ext>
            </a:extLst>
          </p:cNvPr>
          <p:cNvSpPr>
            <a:spLocks noGrp="1" noChangeArrowheads="1"/>
          </p:cNvSpPr>
          <p:nvPr>
            <p:ph idx="1"/>
          </p:nvPr>
        </p:nvSpPr>
        <p:spPr bwMode="auto">
          <a:xfrm>
            <a:off x="4552335" y="1680726"/>
            <a:ext cx="5077188"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lang="sv-SE" altLang="sv-SE" dirty="0"/>
              <a:t>Det är jag som idrottar som måste ha koll på och ansöka medicinsk dispens.</a:t>
            </a:r>
            <a:br>
              <a:rPr lang="sv-SE" altLang="sv-SE" dirty="0"/>
            </a:br>
            <a:br>
              <a:rPr lang="sv-SE" altLang="sv-SE" dirty="0"/>
            </a:br>
            <a:br>
              <a:rPr lang="sv-SE" altLang="sv-SE" dirty="0"/>
            </a:br>
            <a:r>
              <a:rPr lang="sv-SE" altLang="sv-SE" dirty="0"/>
              <a:t>Ansökan kan ta tid att få godkänd. Jag måste ansöka i tid.</a:t>
            </a:r>
            <a:br>
              <a:rPr lang="sv-SE" altLang="sv-SE" dirty="0"/>
            </a:br>
            <a:br>
              <a:rPr lang="sv-SE" altLang="sv-SE" dirty="0"/>
            </a:br>
            <a:br>
              <a:rPr lang="sv-SE" altLang="sv-SE" dirty="0"/>
            </a:br>
            <a:r>
              <a:rPr lang="sv-SE" altLang="sv-SE" dirty="0"/>
              <a:t>Jag måste ha en godkänd medicinsk dispens för mina mediciner (om de innehåller doping=står med på dopinglistan). Det är mitt eget ansvar.</a:t>
            </a:r>
          </a:p>
        </p:txBody>
      </p:sp>
      <p:pic>
        <p:nvPicPr>
          <p:cNvPr id="10" name="Bildobjekt 9">
            <a:extLst>
              <a:ext uri="{FF2B5EF4-FFF2-40B4-BE49-F238E27FC236}">
                <a16:creationId xmlns:a16="http://schemas.microsoft.com/office/drawing/2014/main" id="{DED32D08-46F9-DAAF-D8F6-4155BC44FF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70485" y="955029"/>
            <a:ext cx="1318155" cy="1318155"/>
          </a:xfrm>
          <a:prstGeom prst="rect">
            <a:avLst/>
          </a:prstGeom>
        </p:spPr>
      </p:pic>
      <p:pic>
        <p:nvPicPr>
          <p:cNvPr id="11" name="Bildobjekt 10">
            <a:extLst>
              <a:ext uri="{FF2B5EF4-FFF2-40B4-BE49-F238E27FC236}">
                <a16:creationId xmlns:a16="http://schemas.microsoft.com/office/drawing/2014/main" id="{E66B646A-8F7D-0018-8EE7-2528375CDCE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629523" y="2273184"/>
            <a:ext cx="1692716" cy="1692716"/>
          </a:xfrm>
          <a:prstGeom prst="rect">
            <a:avLst/>
          </a:prstGeom>
        </p:spPr>
      </p:pic>
      <p:pic>
        <p:nvPicPr>
          <p:cNvPr id="12" name="Bildobjekt 11">
            <a:extLst>
              <a:ext uri="{FF2B5EF4-FFF2-40B4-BE49-F238E27FC236}">
                <a16:creationId xmlns:a16="http://schemas.microsoft.com/office/drawing/2014/main" id="{5E7A95AB-E369-5722-1F58-370059102B7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742929" y="4156950"/>
            <a:ext cx="1465904" cy="1457804"/>
          </a:xfrm>
          <a:prstGeom prst="rect">
            <a:avLst/>
          </a:prstGeom>
        </p:spPr>
      </p:pic>
    </p:spTree>
    <p:extLst>
      <p:ext uri="{BB962C8B-B14F-4D97-AF65-F5344CB8AC3E}">
        <p14:creationId xmlns:p14="http://schemas.microsoft.com/office/powerpoint/2010/main" val="394350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C33DE4E-00BD-8721-0847-0D65FAC5623F}"/>
              </a:ext>
            </a:extLst>
          </p:cNvPr>
          <p:cNvSpPr>
            <a:spLocks noGrp="1"/>
          </p:cNvSpPr>
          <p:nvPr>
            <p:ph idx="1"/>
          </p:nvPr>
        </p:nvSpPr>
        <p:spPr/>
        <p:txBody>
          <a:bodyPr/>
          <a:lstStyle/>
          <a:p>
            <a:pPr marL="0" indent="0">
              <a:buNone/>
            </a:pPr>
            <a:r>
              <a:rPr lang="sv-SE" sz="2000" i="1" dirty="0"/>
              <a:t>Bilder: </a:t>
            </a:r>
            <a:r>
              <a:rPr lang="sv-SE" sz="2000" i="1" dirty="0" err="1"/>
              <a:t>Papunets</a:t>
            </a:r>
            <a:r>
              <a:rPr lang="sv-SE" sz="2000" i="1" dirty="0"/>
              <a:t> </a:t>
            </a:r>
            <a:r>
              <a:rPr lang="sv-SE" sz="2000" i="1" dirty="0" err="1"/>
              <a:t>bildbank</a:t>
            </a:r>
            <a:r>
              <a:rPr lang="sv-SE" sz="2000" i="1" dirty="0"/>
              <a:t>, papunet.net, Elina </a:t>
            </a:r>
            <a:r>
              <a:rPr lang="sv-SE" sz="2000" i="1" dirty="0" err="1"/>
              <a:t>Vanninen</a:t>
            </a:r>
            <a:r>
              <a:rPr lang="sv-SE" sz="2000" i="1" dirty="0"/>
              <a:t>, </a:t>
            </a:r>
            <a:r>
              <a:rPr lang="sv-SE" sz="2000" dirty="0" err="1"/>
              <a:t>Annakaisa</a:t>
            </a:r>
            <a:r>
              <a:rPr lang="sv-SE" sz="2000" dirty="0"/>
              <a:t> Ojanen, </a:t>
            </a:r>
            <a:r>
              <a:rPr lang="sv-SE" sz="2000" i="1" dirty="0"/>
              <a:t>Sergio </a:t>
            </a:r>
            <a:r>
              <a:rPr lang="sv-SE" sz="2000" i="1" dirty="0" err="1"/>
              <a:t>Palao</a:t>
            </a:r>
            <a:r>
              <a:rPr lang="sv-SE" sz="2000" i="1" dirty="0"/>
              <a:t> / ARASAAC, </a:t>
            </a:r>
            <a:r>
              <a:rPr lang="sv-SE" sz="2000" i="1" dirty="0" err="1"/>
              <a:t>Kuvako</a:t>
            </a:r>
            <a:r>
              <a:rPr lang="sv-SE" sz="2000" i="1" dirty="0"/>
              <a:t>, </a:t>
            </a:r>
            <a:r>
              <a:rPr lang="sv-SE" sz="2000" i="1" dirty="0" err="1"/>
              <a:t>Mulberry</a:t>
            </a:r>
            <a:r>
              <a:rPr lang="sv-SE" sz="2000" i="1" dirty="0"/>
              <a:t> Symbols och </a:t>
            </a:r>
            <a:r>
              <a:rPr lang="sv-SE" sz="2000" i="1" dirty="0" err="1"/>
              <a:t>Sclera</a:t>
            </a:r>
            <a:r>
              <a:rPr lang="sv-SE" sz="2000" i="1" dirty="0"/>
              <a:t>. Vissa bilder är redigerade från originalversion.</a:t>
            </a:r>
            <a:br>
              <a:rPr lang="sv-SE" sz="2000" i="1" dirty="0"/>
            </a:br>
            <a:br>
              <a:rPr lang="sv-SE" sz="2000" i="1" dirty="0"/>
            </a:br>
            <a:r>
              <a:rPr lang="sv-SE" sz="2000" i="1" dirty="0"/>
              <a:t>Logga: Antidoping Sverige, WADA samt Riksidrottsförbundet hämtade från respektive webbplats.</a:t>
            </a:r>
            <a:br>
              <a:rPr lang="sv-SE" sz="2000" i="1" dirty="0"/>
            </a:br>
            <a:br>
              <a:rPr lang="sv-SE" sz="2000" i="1" dirty="0"/>
            </a:br>
            <a:r>
              <a:rPr lang="sv-SE" sz="2000" i="1" dirty="0"/>
              <a:t>Foto: Antidoping Sverige</a:t>
            </a:r>
          </a:p>
          <a:p>
            <a:pPr marL="0" indent="0">
              <a:buNone/>
            </a:pPr>
            <a:endParaRPr lang="sv-SE" sz="2000" i="1" dirty="0"/>
          </a:p>
          <a:p>
            <a:pPr marL="0" indent="0">
              <a:buNone/>
            </a:pPr>
            <a:r>
              <a:rPr lang="sv-SE" sz="2000" i="1" dirty="0"/>
              <a:t>Materialet är framtaget av Antidoping Sverige.</a:t>
            </a:r>
          </a:p>
          <a:p>
            <a:pPr marL="0" indent="0">
              <a:buNone/>
            </a:pPr>
            <a:endParaRPr lang="sv-SE" i="1" dirty="0"/>
          </a:p>
          <a:p>
            <a:pPr marL="0" indent="0">
              <a:buNone/>
            </a:pPr>
            <a:endParaRPr lang="sv-SE" i="1" dirty="0"/>
          </a:p>
        </p:txBody>
      </p:sp>
    </p:spTree>
    <p:extLst>
      <p:ext uri="{BB962C8B-B14F-4D97-AF65-F5344CB8AC3E}">
        <p14:creationId xmlns:p14="http://schemas.microsoft.com/office/powerpoint/2010/main" val="1103288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9C23B8-A518-1015-195D-456546159981}"/>
              </a:ext>
            </a:extLst>
          </p:cNvPr>
          <p:cNvSpPr>
            <a:spLocks noGrp="1"/>
          </p:cNvSpPr>
          <p:nvPr>
            <p:ph type="title"/>
          </p:nvPr>
        </p:nvSpPr>
        <p:spPr/>
        <p:txBody>
          <a:bodyPr/>
          <a:lstStyle/>
          <a:p>
            <a:r>
              <a:rPr lang="sv-SE" dirty="0"/>
              <a:t>Medicinsk dispens</a:t>
            </a:r>
          </a:p>
        </p:txBody>
      </p:sp>
      <p:sp>
        <p:nvSpPr>
          <p:cNvPr id="3" name="Platshållare för innehåll 2">
            <a:extLst>
              <a:ext uri="{FF2B5EF4-FFF2-40B4-BE49-F238E27FC236}">
                <a16:creationId xmlns:a16="http://schemas.microsoft.com/office/drawing/2014/main" id="{5A23092A-35AB-8454-B09E-A258ACD9D002}"/>
              </a:ext>
            </a:extLst>
          </p:cNvPr>
          <p:cNvSpPr>
            <a:spLocks noGrp="1"/>
          </p:cNvSpPr>
          <p:nvPr>
            <p:ph idx="1"/>
          </p:nvPr>
        </p:nvSpPr>
        <p:spPr>
          <a:xfrm>
            <a:off x="1097280" y="1988820"/>
            <a:ext cx="10058400" cy="3880274"/>
          </a:xfrm>
        </p:spPr>
        <p:txBody>
          <a:bodyPr>
            <a:normAutofit/>
          </a:bodyPr>
          <a:lstStyle/>
          <a:p>
            <a:pPr marL="108000" indent="0">
              <a:lnSpc>
                <a:spcPct val="100000"/>
              </a:lnSpc>
              <a:spcAft>
                <a:spcPts val="1800"/>
              </a:spcAft>
              <a:buClr>
                <a:schemeClr val="tx1"/>
              </a:buClr>
              <a:buNone/>
            </a:pPr>
            <a:r>
              <a:rPr lang="sv-SE" dirty="0"/>
              <a:t>Om du behöver ta en medicin som finns med i dopinglistan kan du få dispens för det.</a:t>
            </a:r>
          </a:p>
          <a:p>
            <a:pPr marL="108000" indent="0">
              <a:lnSpc>
                <a:spcPct val="100000"/>
              </a:lnSpc>
              <a:spcAft>
                <a:spcPts val="1800"/>
              </a:spcAft>
              <a:buClr>
                <a:schemeClr val="tx1"/>
              </a:buClr>
              <a:buNone/>
            </a:pPr>
            <a:r>
              <a:rPr lang="sv-SE" dirty="0"/>
              <a:t>Det betyder att du kan få godkänt att använda medicinen.</a:t>
            </a:r>
          </a:p>
          <a:p>
            <a:pPr marL="108000" indent="0">
              <a:lnSpc>
                <a:spcPct val="100000"/>
              </a:lnSpc>
              <a:spcAft>
                <a:spcPts val="1800"/>
              </a:spcAft>
              <a:buClr>
                <a:schemeClr val="tx1"/>
              </a:buClr>
              <a:buNone/>
            </a:pPr>
            <a:r>
              <a:rPr lang="sv-SE" dirty="0"/>
              <a:t>Även om den anses som doping för någon som inte behöver den.</a:t>
            </a:r>
          </a:p>
          <a:p>
            <a:pPr marL="0" indent="0">
              <a:buNone/>
            </a:pPr>
            <a:endParaRPr lang="sv-SE" dirty="0"/>
          </a:p>
        </p:txBody>
      </p:sp>
      <p:grpSp>
        <p:nvGrpSpPr>
          <p:cNvPr id="8" name="Grupp 7">
            <a:extLst>
              <a:ext uri="{FF2B5EF4-FFF2-40B4-BE49-F238E27FC236}">
                <a16:creationId xmlns:a16="http://schemas.microsoft.com/office/drawing/2014/main" id="{AD8BBF12-C57E-4103-E844-1BB1341F60FA}"/>
              </a:ext>
            </a:extLst>
          </p:cNvPr>
          <p:cNvGrpSpPr/>
          <p:nvPr/>
        </p:nvGrpSpPr>
        <p:grpSpPr>
          <a:xfrm>
            <a:off x="1036320" y="4020853"/>
            <a:ext cx="3824933" cy="2099701"/>
            <a:chOff x="411460" y="3626314"/>
            <a:chExt cx="4668069" cy="2455540"/>
          </a:xfrm>
        </p:grpSpPr>
        <p:pic>
          <p:nvPicPr>
            <p:cNvPr id="4" name="Bildobjekt 3">
              <a:extLst>
                <a:ext uri="{FF2B5EF4-FFF2-40B4-BE49-F238E27FC236}">
                  <a16:creationId xmlns:a16="http://schemas.microsoft.com/office/drawing/2014/main" id="{A84EBD1C-CF68-BC15-0AD2-6579A06C435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176" b="93519" l="9896" r="89974">
                          <a14:foregroundMark x1="41667" y1="7176" x2="43099" y2="8333"/>
                          <a14:foregroundMark x1="64323" y1="93519" x2="39063" y2="83565"/>
                          <a14:foregroundMark x1="55729" y1="92361" x2="40234" y2="85185"/>
                        </a14:backgroundRemoval>
                      </a14:imgEffect>
                    </a14:imgLayer>
                  </a14:imgProps>
                </a:ext>
              </a:extLst>
            </a:blip>
            <a:stretch>
              <a:fillRect/>
            </a:stretch>
          </p:blipFill>
          <p:spPr>
            <a:xfrm rot="19415340">
              <a:off x="411460" y="3626314"/>
              <a:ext cx="4365404" cy="2455540"/>
            </a:xfrm>
            <a:prstGeom prst="rect">
              <a:avLst/>
            </a:prstGeom>
          </p:spPr>
        </p:pic>
        <p:pic>
          <p:nvPicPr>
            <p:cNvPr id="5" name="Bildobjekt 4">
              <a:extLst>
                <a:ext uri="{FF2B5EF4-FFF2-40B4-BE49-F238E27FC236}">
                  <a16:creationId xmlns:a16="http://schemas.microsoft.com/office/drawing/2014/main" id="{5099F144-8728-E15B-A243-CDAE247F46EC}"/>
                </a:ext>
              </a:extLst>
            </p:cNvPr>
            <p:cNvPicPr>
              <a:picLocks noChangeAspect="1"/>
            </p:cNvPicPr>
            <p:nvPr/>
          </p:nvPicPr>
          <p:blipFill>
            <a:blip r:embed="rId4"/>
            <a:stretch>
              <a:fillRect/>
            </a:stretch>
          </p:blipFill>
          <p:spPr>
            <a:xfrm>
              <a:off x="3335670" y="4125235"/>
              <a:ext cx="1743859" cy="1743859"/>
            </a:xfrm>
            <a:prstGeom prst="rect">
              <a:avLst/>
            </a:prstGeom>
          </p:spPr>
        </p:pic>
      </p:grpSp>
      <p:pic>
        <p:nvPicPr>
          <p:cNvPr id="6" name="Bildobjekt 5">
            <a:extLst>
              <a:ext uri="{FF2B5EF4-FFF2-40B4-BE49-F238E27FC236}">
                <a16:creationId xmlns:a16="http://schemas.microsoft.com/office/drawing/2014/main" id="{4C2CB257-CD66-8539-4604-82F3C56DF2BA}"/>
              </a:ext>
            </a:extLst>
          </p:cNvPr>
          <p:cNvPicPr>
            <a:picLocks noChangeAspect="1"/>
          </p:cNvPicPr>
          <p:nvPr/>
        </p:nvPicPr>
        <p:blipFill>
          <a:blip r:embed="rId5"/>
          <a:srcRect l="63910" t="65258" b="-1"/>
          <a:stretch/>
        </p:blipFill>
        <p:spPr>
          <a:xfrm>
            <a:off x="7557339" y="4562894"/>
            <a:ext cx="1255810" cy="1206114"/>
          </a:xfrm>
          <a:prstGeom prst="rect">
            <a:avLst/>
          </a:prstGeom>
        </p:spPr>
      </p:pic>
      <p:pic>
        <p:nvPicPr>
          <p:cNvPr id="7" name="Bildobjekt 6">
            <a:extLst>
              <a:ext uri="{FF2B5EF4-FFF2-40B4-BE49-F238E27FC236}">
                <a16:creationId xmlns:a16="http://schemas.microsoft.com/office/drawing/2014/main" id="{D0FBE163-5DB5-2FE4-7894-DC4ACAABADD0}"/>
              </a:ext>
            </a:extLst>
          </p:cNvPr>
          <p:cNvPicPr>
            <a:picLocks noChangeAspect="1"/>
          </p:cNvPicPr>
          <p:nvPr/>
        </p:nvPicPr>
        <p:blipFill>
          <a:blip r:embed="rId6"/>
          <a:stretch>
            <a:fillRect/>
          </a:stretch>
        </p:blipFill>
        <p:spPr>
          <a:xfrm>
            <a:off x="5661731" y="4731683"/>
            <a:ext cx="868537" cy="868537"/>
          </a:xfrm>
          <a:prstGeom prst="rect">
            <a:avLst/>
          </a:prstGeom>
        </p:spPr>
      </p:pic>
    </p:spTree>
    <p:extLst>
      <p:ext uri="{BB962C8B-B14F-4D97-AF65-F5344CB8AC3E}">
        <p14:creationId xmlns:p14="http://schemas.microsoft.com/office/powerpoint/2010/main" val="4233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9DC8A-0D2D-3D1F-6C54-78F56CE6A78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2654890-4B87-D1F8-C5E5-783B6AD3C08F}"/>
              </a:ext>
            </a:extLst>
          </p:cNvPr>
          <p:cNvSpPr>
            <a:spLocks noGrp="1"/>
          </p:cNvSpPr>
          <p:nvPr>
            <p:ph type="title"/>
          </p:nvPr>
        </p:nvSpPr>
        <p:spPr/>
        <p:txBody>
          <a:bodyPr/>
          <a:lstStyle/>
          <a:p>
            <a:r>
              <a:rPr lang="sv-SE" dirty="0"/>
              <a:t>Medicinsk dispens</a:t>
            </a:r>
          </a:p>
        </p:txBody>
      </p:sp>
      <p:sp>
        <p:nvSpPr>
          <p:cNvPr id="3" name="Platshållare för innehåll 2">
            <a:extLst>
              <a:ext uri="{FF2B5EF4-FFF2-40B4-BE49-F238E27FC236}">
                <a16:creationId xmlns:a16="http://schemas.microsoft.com/office/drawing/2014/main" id="{B68724B8-B237-4543-9037-6239E091E229}"/>
              </a:ext>
            </a:extLst>
          </p:cNvPr>
          <p:cNvSpPr>
            <a:spLocks noGrp="1"/>
          </p:cNvSpPr>
          <p:nvPr>
            <p:ph idx="1"/>
          </p:nvPr>
        </p:nvSpPr>
        <p:spPr>
          <a:xfrm>
            <a:off x="1097280" y="1988820"/>
            <a:ext cx="10058400" cy="3880274"/>
          </a:xfrm>
        </p:spPr>
        <p:txBody>
          <a:bodyPr>
            <a:normAutofit/>
          </a:bodyPr>
          <a:lstStyle/>
          <a:p>
            <a:pPr marL="108000" indent="0">
              <a:lnSpc>
                <a:spcPct val="100000"/>
              </a:lnSpc>
              <a:spcAft>
                <a:spcPts val="1800"/>
              </a:spcAft>
              <a:buClr>
                <a:schemeClr val="tx1"/>
              </a:buClr>
              <a:buNone/>
            </a:pPr>
            <a:r>
              <a:rPr lang="sv-SE" dirty="0"/>
              <a:t>Det är olika vem du ska ansöka om medicinsk dispens hos.</a:t>
            </a:r>
          </a:p>
          <a:p>
            <a:pPr marL="108000" indent="0">
              <a:lnSpc>
                <a:spcPct val="100000"/>
              </a:lnSpc>
              <a:spcAft>
                <a:spcPts val="1800"/>
              </a:spcAft>
              <a:buClr>
                <a:schemeClr val="tx1"/>
              </a:buClr>
              <a:buNone/>
            </a:pPr>
            <a:r>
              <a:rPr lang="sv-SE" dirty="0"/>
              <a:t>Det är också olika om du behöver söka innan eller efter du gjort en dopingkontroll.</a:t>
            </a:r>
          </a:p>
          <a:p>
            <a:pPr marL="108000" indent="0">
              <a:lnSpc>
                <a:spcPct val="100000"/>
              </a:lnSpc>
              <a:spcAft>
                <a:spcPts val="1800"/>
              </a:spcAft>
              <a:buClr>
                <a:schemeClr val="tx1"/>
              </a:buClr>
              <a:buNone/>
            </a:pPr>
            <a:endParaRPr lang="sv-SE" dirty="0"/>
          </a:p>
          <a:p>
            <a:pPr marL="0" indent="0">
              <a:lnSpc>
                <a:spcPct val="100000"/>
              </a:lnSpc>
              <a:buClr>
                <a:schemeClr val="tx1"/>
              </a:buClr>
              <a:buNone/>
            </a:pPr>
            <a:endParaRPr lang="sv-SE" dirty="0"/>
          </a:p>
          <a:p>
            <a:pPr marL="0" indent="0">
              <a:lnSpc>
                <a:spcPct val="100000"/>
              </a:lnSpc>
              <a:buClr>
                <a:schemeClr val="tx1"/>
              </a:buClr>
              <a:buNone/>
            </a:pPr>
            <a:endParaRPr lang="sv-SE" dirty="0"/>
          </a:p>
          <a:p>
            <a:pPr marL="252000" indent="-252000">
              <a:lnSpc>
                <a:spcPct val="100000"/>
              </a:lnSpc>
              <a:buClr>
                <a:schemeClr val="tx1"/>
              </a:buClr>
              <a:buFont typeface="Arial" panose="020B0604020202020204" pitchFamily="34" charset="0"/>
              <a:buChar char="•"/>
            </a:pPr>
            <a:endParaRPr lang="sv-SE" dirty="0"/>
          </a:p>
          <a:p>
            <a:endParaRPr lang="sv-SE" dirty="0"/>
          </a:p>
        </p:txBody>
      </p:sp>
      <p:pic>
        <p:nvPicPr>
          <p:cNvPr id="4" name="Bildobjekt 3">
            <a:extLst>
              <a:ext uri="{FF2B5EF4-FFF2-40B4-BE49-F238E27FC236}">
                <a16:creationId xmlns:a16="http://schemas.microsoft.com/office/drawing/2014/main" id="{A1C0783A-E745-4C92-D4B0-7B45635C0217}"/>
              </a:ext>
            </a:extLst>
          </p:cNvPr>
          <p:cNvPicPr>
            <a:picLocks noChangeAspect="1"/>
          </p:cNvPicPr>
          <p:nvPr/>
        </p:nvPicPr>
        <p:blipFill>
          <a:blip r:embed="rId2"/>
          <a:stretch>
            <a:fillRect/>
          </a:stretch>
        </p:blipFill>
        <p:spPr>
          <a:xfrm>
            <a:off x="4532332" y="3509808"/>
            <a:ext cx="2610746" cy="2610746"/>
          </a:xfrm>
          <a:prstGeom prst="rect">
            <a:avLst/>
          </a:prstGeom>
        </p:spPr>
      </p:pic>
    </p:spTree>
    <p:extLst>
      <p:ext uri="{BB962C8B-B14F-4D97-AF65-F5344CB8AC3E}">
        <p14:creationId xmlns:p14="http://schemas.microsoft.com/office/powerpoint/2010/main" val="3656626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E1629-6F8A-5B5A-2ED2-B9944F2CA28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5687FDD-05A1-243A-D8E5-2B6DC90B82F6}"/>
              </a:ext>
            </a:extLst>
          </p:cNvPr>
          <p:cNvSpPr>
            <a:spLocks noGrp="1"/>
          </p:cNvSpPr>
          <p:nvPr>
            <p:ph type="title"/>
          </p:nvPr>
        </p:nvSpPr>
        <p:spPr/>
        <p:txBody>
          <a:bodyPr/>
          <a:lstStyle/>
          <a:p>
            <a:r>
              <a:rPr lang="sv-SE" dirty="0"/>
              <a:t>Medicinsk dispens</a:t>
            </a:r>
          </a:p>
        </p:txBody>
      </p:sp>
      <p:sp>
        <p:nvSpPr>
          <p:cNvPr id="3" name="Platshållare för innehåll 2">
            <a:extLst>
              <a:ext uri="{FF2B5EF4-FFF2-40B4-BE49-F238E27FC236}">
                <a16:creationId xmlns:a16="http://schemas.microsoft.com/office/drawing/2014/main" id="{F42D4A80-57A6-EDA1-DC45-11F24D0A360F}"/>
              </a:ext>
            </a:extLst>
          </p:cNvPr>
          <p:cNvSpPr>
            <a:spLocks noGrp="1"/>
          </p:cNvSpPr>
          <p:nvPr>
            <p:ph idx="1"/>
          </p:nvPr>
        </p:nvSpPr>
        <p:spPr>
          <a:xfrm>
            <a:off x="1097280" y="1988820"/>
            <a:ext cx="7751752" cy="3880274"/>
          </a:xfrm>
        </p:spPr>
        <p:txBody>
          <a:bodyPr>
            <a:normAutofit/>
          </a:bodyPr>
          <a:lstStyle/>
          <a:p>
            <a:pPr marL="108000" indent="0">
              <a:lnSpc>
                <a:spcPct val="100000"/>
              </a:lnSpc>
              <a:spcAft>
                <a:spcPts val="1800"/>
              </a:spcAft>
              <a:buClr>
                <a:schemeClr val="tx1"/>
              </a:buClr>
              <a:buNone/>
            </a:pPr>
            <a:r>
              <a:rPr lang="sv-SE" dirty="0"/>
              <a:t>Idrottare som tävlar i sitt eget land kallas </a:t>
            </a:r>
            <a:r>
              <a:rPr lang="sv-SE" b="1" dirty="0"/>
              <a:t>nationella idrottsutövare</a:t>
            </a:r>
            <a:r>
              <a:rPr lang="sv-SE" dirty="0"/>
              <a:t>.</a:t>
            </a:r>
            <a:br>
              <a:rPr lang="sv-SE" dirty="0"/>
            </a:br>
            <a:endParaRPr lang="sv-SE" dirty="0"/>
          </a:p>
          <a:p>
            <a:pPr marL="108000" indent="0">
              <a:lnSpc>
                <a:spcPct val="100000"/>
              </a:lnSpc>
              <a:spcAft>
                <a:spcPts val="1800"/>
              </a:spcAft>
              <a:buClr>
                <a:schemeClr val="tx1"/>
              </a:buClr>
              <a:buNone/>
            </a:pPr>
            <a:r>
              <a:rPr lang="sv-SE" dirty="0"/>
              <a:t>Om du tävlar i Sverige ska du läsa på Antidoping Sveriges hemsida.</a:t>
            </a:r>
            <a:br>
              <a:rPr lang="sv-SE" dirty="0"/>
            </a:br>
            <a:endParaRPr lang="sv-SE" dirty="0"/>
          </a:p>
          <a:p>
            <a:pPr marL="108000" indent="0">
              <a:lnSpc>
                <a:spcPct val="100000"/>
              </a:lnSpc>
              <a:spcAft>
                <a:spcPts val="1800"/>
              </a:spcAft>
              <a:buClr>
                <a:schemeClr val="tx1"/>
              </a:buClr>
              <a:buNone/>
            </a:pPr>
            <a:r>
              <a:rPr lang="sv-SE" dirty="0"/>
              <a:t>Där står det beskrivet vilka som räknas som nationella idrottare.</a:t>
            </a:r>
            <a:br>
              <a:rPr lang="sv-SE" dirty="0"/>
            </a:br>
            <a:br>
              <a:rPr lang="sv-SE" dirty="0"/>
            </a:br>
            <a:br>
              <a:rPr lang="sv-SE" dirty="0"/>
            </a:br>
            <a:r>
              <a:rPr lang="sv-SE" dirty="0"/>
              <a:t>Där finns också information och hjälp att göra en ansökan om </a:t>
            </a:r>
            <a:r>
              <a:rPr lang="sv-SE" b="1" dirty="0"/>
              <a:t>nationell medicinsk dispens.</a:t>
            </a:r>
          </a:p>
          <a:p>
            <a:pPr marL="0" indent="0">
              <a:lnSpc>
                <a:spcPct val="100000"/>
              </a:lnSpc>
              <a:buClr>
                <a:schemeClr val="tx1"/>
              </a:buClr>
              <a:buNone/>
            </a:pPr>
            <a:endParaRPr lang="sv-SE" dirty="0"/>
          </a:p>
          <a:p>
            <a:pPr marL="0" indent="0">
              <a:lnSpc>
                <a:spcPct val="100000"/>
              </a:lnSpc>
              <a:buClr>
                <a:schemeClr val="tx1"/>
              </a:buClr>
              <a:buNone/>
            </a:pPr>
            <a:endParaRPr lang="sv-SE" dirty="0"/>
          </a:p>
          <a:p>
            <a:pPr marL="0" indent="0">
              <a:lnSpc>
                <a:spcPct val="100000"/>
              </a:lnSpc>
              <a:buClr>
                <a:schemeClr val="tx1"/>
              </a:buClr>
              <a:buNone/>
            </a:pPr>
            <a:endParaRPr lang="sv-SE" dirty="0"/>
          </a:p>
        </p:txBody>
      </p:sp>
      <p:pic>
        <p:nvPicPr>
          <p:cNvPr id="4" name="Bildobjekt 3">
            <a:extLst>
              <a:ext uri="{FF2B5EF4-FFF2-40B4-BE49-F238E27FC236}">
                <a16:creationId xmlns:a16="http://schemas.microsoft.com/office/drawing/2014/main" id="{F56BB5C0-8E5F-775A-6EE1-EF0950A2F4AC}"/>
              </a:ext>
            </a:extLst>
          </p:cNvPr>
          <p:cNvPicPr>
            <a:picLocks noChangeAspect="1"/>
          </p:cNvPicPr>
          <p:nvPr/>
        </p:nvPicPr>
        <p:blipFill>
          <a:blip r:embed="rId2"/>
          <a:stretch>
            <a:fillRect/>
          </a:stretch>
        </p:blipFill>
        <p:spPr>
          <a:xfrm>
            <a:off x="8127222" y="2153143"/>
            <a:ext cx="2967498" cy="2967498"/>
          </a:xfrm>
          <a:prstGeom prst="rect">
            <a:avLst/>
          </a:prstGeom>
        </p:spPr>
      </p:pic>
    </p:spTree>
    <p:extLst>
      <p:ext uri="{BB962C8B-B14F-4D97-AF65-F5344CB8AC3E}">
        <p14:creationId xmlns:p14="http://schemas.microsoft.com/office/powerpoint/2010/main" val="714544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36B01-4FCB-0C1A-2513-F779ED38670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256DCC2-BE70-699E-F3FC-500054F038AE}"/>
              </a:ext>
            </a:extLst>
          </p:cNvPr>
          <p:cNvSpPr>
            <a:spLocks noGrp="1"/>
          </p:cNvSpPr>
          <p:nvPr>
            <p:ph type="title"/>
          </p:nvPr>
        </p:nvSpPr>
        <p:spPr/>
        <p:txBody>
          <a:bodyPr/>
          <a:lstStyle/>
          <a:p>
            <a:r>
              <a:rPr lang="sv-SE" dirty="0"/>
              <a:t>Medicinsk dispens</a:t>
            </a:r>
          </a:p>
        </p:txBody>
      </p:sp>
      <p:sp>
        <p:nvSpPr>
          <p:cNvPr id="3" name="Platshållare för innehåll 2">
            <a:extLst>
              <a:ext uri="{FF2B5EF4-FFF2-40B4-BE49-F238E27FC236}">
                <a16:creationId xmlns:a16="http://schemas.microsoft.com/office/drawing/2014/main" id="{7EA73387-CC11-3C75-94BA-7618A9F52BC2}"/>
              </a:ext>
            </a:extLst>
          </p:cNvPr>
          <p:cNvSpPr>
            <a:spLocks noGrp="1"/>
          </p:cNvSpPr>
          <p:nvPr>
            <p:ph idx="1"/>
          </p:nvPr>
        </p:nvSpPr>
        <p:spPr>
          <a:xfrm>
            <a:off x="1097280" y="1988820"/>
            <a:ext cx="8086049" cy="3880274"/>
          </a:xfrm>
        </p:spPr>
        <p:txBody>
          <a:bodyPr>
            <a:normAutofit fontScale="92500"/>
          </a:bodyPr>
          <a:lstStyle/>
          <a:p>
            <a:pPr marL="108000" indent="0">
              <a:lnSpc>
                <a:spcPct val="100000"/>
              </a:lnSpc>
              <a:spcAft>
                <a:spcPts val="1800"/>
              </a:spcAft>
              <a:buClr>
                <a:schemeClr val="tx1"/>
              </a:buClr>
              <a:buNone/>
            </a:pPr>
            <a:r>
              <a:rPr lang="sv-SE" dirty="0"/>
              <a:t>Idrottare som tävlar i andra länder kallas </a:t>
            </a:r>
            <a:r>
              <a:rPr lang="sv-SE" b="1" dirty="0"/>
              <a:t>internationella idrottsutövare</a:t>
            </a:r>
            <a:r>
              <a:rPr lang="sv-SE" dirty="0"/>
              <a:t>.</a:t>
            </a:r>
            <a:br>
              <a:rPr lang="sv-SE" dirty="0"/>
            </a:br>
            <a:endParaRPr lang="sv-SE" dirty="0"/>
          </a:p>
          <a:p>
            <a:pPr marL="108000" indent="0">
              <a:lnSpc>
                <a:spcPct val="100000"/>
              </a:lnSpc>
              <a:spcAft>
                <a:spcPts val="1800"/>
              </a:spcAft>
              <a:buClr>
                <a:schemeClr val="tx1"/>
              </a:buClr>
              <a:buNone/>
            </a:pPr>
            <a:r>
              <a:rPr lang="sv-SE" dirty="0"/>
              <a:t>Ska du tävla i ett annat land behöver du fråga ditt internationella idrottsförbund.</a:t>
            </a:r>
            <a:br>
              <a:rPr lang="sv-SE" dirty="0"/>
            </a:br>
            <a:endParaRPr lang="sv-SE" dirty="0"/>
          </a:p>
          <a:p>
            <a:pPr marL="108000" indent="0">
              <a:lnSpc>
                <a:spcPct val="100000"/>
              </a:lnSpc>
              <a:spcAft>
                <a:spcPts val="1800"/>
              </a:spcAft>
              <a:buClr>
                <a:schemeClr val="tx1"/>
              </a:buClr>
              <a:buNone/>
            </a:pPr>
            <a:r>
              <a:rPr lang="sv-SE" dirty="0"/>
              <a:t>Då får du veta om du räknas som Internationell Idrottsutövare.</a:t>
            </a:r>
            <a:br>
              <a:rPr lang="sv-SE" dirty="0"/>
            </a:br>
            <a:endParaRPr lang="sv-SE" dirty="0"/>
          </a:p>
          <a:p>
            <a:pPr marL="108000" indent="0">
              <a:lnSpc>
                <a:spcPct val="100000"/>
              </a:lnSpc>
              <a:spcAft>
                <a:spcPts val="1800"/>
              </a:spcAft>
              <a:buClr>
                <a:schemeClr val="tx1"/>
              </a:buClr>
              <a:buNone/>
            </a:pPr>
            <a:r>
              <a:rPr lang="sv-SE" dirty="0"/>
              <a:t>Räknas du som internationell idrottsutövare, ansöker du till ditt internationella idrottsförbund.</a:t>
            </a:r>
          </a:p>
          <a:p>
            <a:pPr marL="0" indent="0">
              <a:lnSpc>
                <a:spcPct val="100000"/>
              </a:lnSpc>
              <a:buClr>
                <a:schemeClr val="tx1"/>
              </a:buClr>
              <a:buNone/>
            </a:pPr>
            <a:endParaRPr lang="sv-SE" dirty="0"/>
          </a:p>
          <a:p>
            <a:pPr marL="0" indent="0">
              <a:lnSpc>
                <a:spcPct val="100000"/>
              </a:lnSpc>
              <a:buClr>
                <a:schemeClr val="tx1"/>
              </a:buClr>
              <a:buNone/>
            </a:pPr>
            <a:endParaRPr lang="sv-SE" dirty="0"/>
          </a:p>
          <a:p>
            <a:pPr marL="0" indent="0">
              <a:lnSpc>
                <a:spcPct val="100000"/>
              </a:lnSpc>
              <a:buClr>
                <a:schemeClr val="tx1"/>
              </a:buClr>
              <a:buNone/>
            </a:pPr>
            <a:endParaRPr lang="sv-SE" dirty="0"/>
          </a:p>
          <a:p>
            <a:pPr marL="0" indent="0">
              <a:lnSpc>
                <a:spcPct val="100000"/>
              </a:lnSpc>
              <a:buClr>
                <a:schemeClr val="tx1"/>
              </a:buClr>
              <a:buNone/>
            </a:pPr>
            <a:endParaRPr lang="sv-SE" dirty="0"/>
          </a:p>
          <a:p>
            <a:pPr marL="0" indent="0">
              <a:lnSpc>
                <a:spcPct val="100000"/>
              </a:lnSpc>
              <a:buClr>
                <a:schemeClr val="tx1"/>
              </a:buClr>
              <a:buNone/>
            </a:pPr>
            <a:endParaRPr lang="sv-SE" dirty="0"/>
          </a:p>
        </p:txBody>
      </p:sp>
      <p:pic>
        <p:nvPicPr>
          <p:cNvPr id="4" name="Bildobjekt 3">
            <a:extLst>
              <a:ext uri="{FF2B5EF4-FFF2-40B4-BE49-F238E27FC236}">
                <a16:creationId xmlns:a16="http://schemas.microsoft.com/office/drawing/2014/main" id="{30151765-3DAD-69E0-72EB-EC4238819FBC}"/>
              </a:ext>
            </a:extLst>
          </p:cNvPr>
          <p:cNvPicPr>
            <a:picLocks noChangeAspect="1"/>
          </p:cNvPicPr>
          <p:nvPr/>
        </p:nvPicPr>
        <p:blipFill>
          <a:blip r:embed="rId2"/>
          <a:stretch>
            <a:fillRect/>
          </a:stretch>
        </p:blipFill>
        <p:spPr>
          <a:xfrm>
            <a:off x="8876562" y="3057832"/>
            <a:ext cx="2279118" cy="2279118"/>
          </a:xfrm>
          <a:prstGeom prst="rect">
            <a:avLst/>
          </a:prstGeom>
        </p:spPr>
      </p:pic>
    </p:spTree>
    <p:extLst>
      <p:ext uri="{BB962C8B-B14F-4D97-AF65-F5344CB8AC3E}">
        <p14:creationId xmlns:p14="http://schemas.microsoft.com/office/powerpoint/2010/main" val="1431501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4F980-76CF-6C58-9374-31822707F29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54604E0-6565-341E-544D-EFAB98C076DB}"/>
              </a:ext>
            </a:extLst>
          </p:cNvPr>
          <p:cNvSpPr>
            <a:spLocks noGrp="1"/>
          </p:cNvSpPr>
          <p:nvPr>
            <p:ph type="title"/>
          </p:nvPr>
        </p:nvSpPr>
        <p:spPr/>
        <p:txBody>
          <a:bodyPr/>
          <a:lstStyle/>
          <a:p>
            <a:r>
              <a:rPr lang="sv-SE" dirty="0"/>
              <a:t>Medicinsk dispens</a:t>
            </a:r>
          </a:p>
        </p:txBody>
      </p:sp>
      <p:sp>
        <p:nvSpPr>
          <p:cNvPr id="3" name="Platshållare för innehåll 2">
            <a:extLst>
              <a:ext uri="{FF2B5EF4-FFF2-40B4-BE49-F238E27FC236}">
                <a16:creationId xmlns:a16="http://schemas.microsoft.com/office/drawing/2014/main" id="{CF05E929-E8AF-D4C7-F016-2CC16EF54D2E}"/>
              </a:ext>
            </a:extLst>
          </p:cNvPr>
          <p:cNvSpPr>
            <a:spLocks noGrp="1"/>
          </p:cNvSpPr>
          <p:nvPr>
            <p:ph idx="1"/>
          </p:nvPr>
        </p:nvSpPr>
        <p:spPr>
          <a:xfrm>
            <a:off x="1097280" y="2212258"/>
            <a:ext cx="10058400" cy="3656836"/>
          </a:xfrm>
        </p:spPr>
        <p:txBody>
          <a:bodyPr>
            <a:normAutofit/>
          </a:bodyPr>
          <a:lstStyle/>
          <a:p>
            <a:r>
              <a:rPr lang="sv-SE" dirty="0"/>
              <a:t>Andra idrottare har rätt att ansöka om medicinsk dispens efter en dopingkontroll.</a:t>
            </a:r>
          </a:p>
          <a:p>
            <a:pPr marL="0" indent="0">
              <a:lnSpc>
                <a:spcPct val="100000"/>
              </a:lnSpc>
              <a:buClr>
                <a:schemeClr val="tx1"/>
              </a:buClr>
              <a:buNone/>
            </a:pPr>
            <a:endParaRPr lang="sv-SE" dirty="0"/>
          </a:p>
          <a:p>
            <a:pPr marL="0" indent="0">
              <a:lnSpc>
                <a:spcPct val="100000"/>
              </a:lnSpc>
              <a:buClr>
                <a:schemeClr val="tx1"/>
              </a:buClr>
              <a:buNone/>
            </a:pPr>
            <a:endParaRPr lang="sv-SE" dirty="0"/>
          </a:p>
          <a:p>
            <a:pPr marL="0" indent="0">
              <a:lnSpc>
                <a:spcPct val="100000"/>
              </a:lnSpc>
              <a:buClr>
                <a:schemeClr val="tx1"/>
              </a:buClr>
              <a:buNone/>
            </a:pPr>
            <a:endParaRPr lang="sv-SE" dirty="0"/>
          </a:p>
          <a:p>
            <a:pPr marL="0" indent="0">
              <a:lnSpc>
                <a:spcPct val="100000"/>
              </a:lnSpc>
              <a:buClr>
                <a:schemeClr val="tx1"/>
              </a:buClr>
              <a:buNone/>
            </a:pPr>
            <a:endParaRPr lang="sv-SE" dirty="0"/>
          </a:p>
          <a:p>
            <a:pPr marL="0" indent="0">
              <a:lnSpc>
                <a:spcPct val="100000"/>
              </a:lnSpc>
              <a:buClr>
                <a:schemeClr val="tx1"/>
              </a:buClr>
              <a:buNone/>
            </a:pPr>
            <a:endParaRPr lang="sv-SE" dirty="0"/>
          </a:p>
        </p:txBody>
      </p:sp>
      <p:pic>
        <p:nvPicPr>
          <p:cNvPr id="4" name="Bildobjekt 3">
            <a:extLst>
              <a:ext uri="{FF2B5EF4-FFF2-40B4-BE49-F238E27FC236}">
                <a16:creationId xmlns:a16="http://schemas.microsoft.com/office/drawing/2014/main" id="{152E698A-A1AE-2F1C-7C41-2B9A2E62AAEE}"/>
              </a:ext>
            </a:extLst>
          </p:cNvPr>
          <p:cNvPicPr>
            <a:picLocks noChangeAspect="1"/>
          </p:cNvPicPr>
          <p:nvPr/>
        </p:nvPicPr>
        <p:blipFill>
          <a:blip r:embed="rId2"/>
          <a:stretch>
            <a:fillRect/>
          </a:stretch>
        </p:blipFill>
        <p:spPr>
          <a:xfrm>
            <a:off x="4841465" y="3360025"/>
            <a:ext cx="2509069" cy="2509069"/>
          </a:xfrm>
          <a:prstGeom prst="rect">
            <a:avLst/>
          </a:prstGeom>
        </p:spPr>
      </p:pic>
    </p:spTree>
    <p:extLst>
      <p:ext uri="{BB962C8B-B14F-4D97-AF65-F5344CB8AC3E}">
        <p14:creationId xmlns:p14="http://schemas.microsoft.com/office/powerpoint/2010/main" val="92375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7C21F4-80AD-0842-83CF-EE57D0E6420A}"/>
              </a:ext>
            </a:extLst>
          </p:cNvPr>
          <p:cNvSpPr>
            <a:spLocks noGrp="1"/>
          </p:cNvSpPr>
          <p:nvPr>
            <p:ph type="title"/>
          </p:nvPr>
        </p:nvSpPr>
        <p:spPr>
          <a:xfrm>
            <a:off x="383458" y="1590368"/>
            <a:ext cx="3347884" cy="2286000"/>
          </a:xfrm>
        </p:spPr>
        <p:txBody>
          <a:bodyPr>
            <a:normAutofit/>
          </a:bodyPr>
          <a:lstStyle/>
          <a:p>
            <a:r>
              <a:rPr lang="sv-SE" dirty="0"/>
              <a:t>Hur gör du?</a:t>
            </a:r>
            <a:br>
              <a:rPr lang="sv-SE" dirty="0"/>
            </a:br>
            <a:br>
              <a:rPr lang="sv-SE" dirty="0"/>
            </a:br>
            <a:r>
              <a:rPr lang="sv-SE" sz="2200" dirty="0"/>
              <a:t>om du behöver ta en medicin som står med i dopinglistan.</a:t>
            </a:r>
          </a:p>
        </p:txBody>
      </p:sp>
      <p:sp>
        <p:nvSpPr>
          <p:cNvPr id="4" name="Platshållare för text 3">
            <a:extLst>
              <a:ext uri="{FF2B5EF4-FFF2-40B4-BE49-F238E27FC236}">
                <a16:creationId xmlns:a16="http://schemas.microsoft.com/office/drawing/2014/main" id="{157DA8E6-A11E-15E5-C82D-9BB9D2DB6882}"/>
              </a:ext>
            </a:extLst>
          </p:cNvPr>
          <p:cNvSpPr>
            <a:spLocks noGrp="1"/>
          </p:cNvSpPr>
          <p:nvPr>
            <p:ph type="body" sz="half" idx="2"/>
          </p:nvPr>
        </p:nvSpPr>
        <p:spPr>
          <a:xfrm>
            <a:off x="457200" y="5127520"/>
            <a:ext cx="3200400" cy="1143268"/>
          </a:xfrm>
        </p:spPr>
        <p:txBody>
          <a:bodyPr/>
          <a:lstStyle/>
          <a:p>
            <a:r>
              <a:rPr lang="sv-SE" dirty="0">
                <a:solidFill>
                  <a:schemeClr val="tx1"/>
                </a:solidFill>
              </a:rPr>
              <a:t>Placera textrutorna i rätt ordning.</a:t>
            </a:r>
          </a:p>
          <a:p>
            <a:r>
              <a:rPr lang="sv-SE" dirty="0">
                <a:solidFill>
                  <a:schemeClr val="tx1"/>
                </a:solidFill>
              </a:rPr>
              <a:t>Vad börjar du med?</a:t>
            </a:r>
          </a:p>
          <a:p>
            <a:r>
              <a:rPr lang="sv-SE" dirty="0">
                <a:solidFill>
                  <a:schemeClr val="tx1"/>
                </a:solidFill>
              </a:rPr>
              <a:t>Vad händer sedan?</a:t>
            </a:r>
            <a:endParaRPr lang="sv-SE" dirty="0"/>
          </a:p>
        </p:txBody>
      </p:sp>
      <p:sp>
        <p:nvSpPr>
          <p:cNvPr id="5" name="Rektangel: rundade hörn 4">
            <a:extLst>
              <a:ext uri="{FF2B5EF4-FFF2-40B4-BE49-F238E27FC236}">
                <a16:creationId xmlns:a16="http://schemas.microsoft.com/office/drawing/2014/main" id="{F05ED346-8B6E-45AF-C7CE-A2FE76E9275B}"/>
              </a:ext>
            </a:extLst>
          </p:cNvPr>
          <p:cNvSpPr/>
          <p:nvPr/>
        </p:nvSpPr>
        <p:spPr>
          <a:xfrm>
            <a:off x="4679171" y="2109020"/>
            <a:ext cx="6617109" cy="12486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Jag tar reda på om jag är nationell, internationell eller övrig idrottare. Det kan jag få hjälp med på Antidoping Sverige webbplats.</a:t>
            </a:r>
          </a:p>
        </p:txBody>
      </p:sp>
      <p:sp>
        <p:nvSpPr>
          <p:cNvPr id="6" name="Rektangel: rundade hörn 5">
            <a:extLst>
              <a:ext uri="{FF2B5EF4-FFF2-40B4-BE49-F238E27FC236}">
                <a16:creationId xmlns:a16="http://schemas.microsoft.com/office/drawing/2014/main" id="{8B4B66DC-701A-874D-25CD-6774D928776D}"/>
              </a:ext>
            </a:extLst>
          </p:cNvPr>
          <p:cNvSpPr/>
          <p:nvPr/>
        </p:nvSpPr>
        <p:spPr>
          <a:xfrm>
            <a:off x="4679171" y="594359"/>
            <a:ext cx="6617109" cy="1248697"/>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Om jag är nationell idrottare, söker jag medicinsk dispens via Antidoping Sveriges webbplats.</a:t>
            </a:r>
          </a:p>
        </p:txBody>
      </p:sp>
      <p:sp>
        <p:nvSpPr>
          <p:cNvPr id="7" name="Rektangel: rundade hörn 6">
            <a:extLst>
              <a:ext uri="{FF2B5EF4-FFF2-40B4-BE49-F238E27FC236}">
                <a16:creationId xmlns:a16="http://schemas.microsoft.com/office/drawing/2014/main" id="{949B5895-AAD3-E625-8759-76EE9EC3ADB3}"/>
              </a:ext>
            </a:extLst>
          </p:cNvPr>
          <p:cNvSpPr/>
          <p:nvPr/>
        </p:nvSpPr>
        <p:spPr>
          <a:xfrm>
            <a:off x="4679170" y="5127520"/>
            <a:ext cx="6617109" cy="1248697"/>
          </a:xfrm>
          <a:prstGeom prst="roundRect">
            <a:avLst/>
          </a:prstGeom>
          <a:solidFill>
            <a:schemeClr val="accent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Om jag är internationell idrottare, söker jag medicinsk dispens via mitt internationella specialidrottsförbund.</a:t>
            </a:r>
          </a:p>
        </p:txBody>
      </p:sp>
      <p:sp>
        <p:nvSpPr>
          <p:cNvPr id="8" name="Rektangel: rundade hörn 7">
            <a:extLst>
              <a:ext uri="{FF2B5EF4-FFF2-40B4-BE49-F238E27FC236}">
                <a16:creationId xmlns:a16="http://schemas.microsoft.com/office/drawing/2014/main" id="{CBF9ED92-EA85-E500-25C1-5CC6FA47C539}"/>
              </a:ext>
            </a:extLst>
          </p:cNvPr>
          <p:cNvSpPr/>
          <p:nvPr/>
        </p:nvSpPr>
        <p:spPr>
          <a:xfrm>
            <a:off x="4679170" y="3618270"/>
            <a:ext cx="6617109" cy="1248697"/>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På Antidoping Sveriges webbsida finns checklistor.</a:t>
            </a:r>
          </a:p>
          <a:p>
            <a:pPr algn="ctr"/>
            <a:r>
              <a:rPr lang="sv-SE" dirty="0"/>
              <a:t>De kan hjälpa dig och din läkare vad som behövs till ansökan.</a:t>
            </a:r>
          </a:p>
        </p:txBody>
      </p:sp>
    </p:spTree>
    <p:extLst>
      <p:ext uri="{BB962C8B-B14F-4D97-AF65-F5344CB8AC3E}">
        <p14:creationId xmlns:p14="http://schemas.microsoft.com/office/powerpoint/2010/main" val="1791351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F81FA-E472-785C-A0A2-E2E7A9BBED6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9EF8E3F-FB45-D296-E5D4-BF1199CCD264}"/>
              </a:ext>
            </a:extLst>
          </p:cNvPr>
          <p:cNvSpPr>
            <a:spLocks noGrp="1"/>
          </p:cNvSpPr>
          <p:nvPr>
            <p:ph type="title"/>
          </p:nvPr>
        </p:nvSpPr>
        <p:spPr>
          <a:xfrm>
            <a:off x="383458" y="1590368"/>
            <a:ext cx="3347884" cy="2286000"/>
          </a:xfrm>
        </p:spPr>
        <p:txBody>
          <a:bodyPr>
            <a:normAutofit/>
          </a:bodyPr>
          <a:lstStyle/>
          <a:p>
            <a:r>
              <a:rPr lang="sv-SE" dirty="0"/>
              <a:t>Hur gör du?</a:t>
            </a:r>
            <a:br>
              <a:rPr lang="sv-SE" dirty="0"/>
            </a:br>
            <a:br>
              <a:rPr lang="sv-SE" dirty="0"/>
            </a:br>
            <a:r>
              <a:rPr lang="sv-SE" sz="2200" dirty="0"/>
              <a:t>om du behöver ta en medicin som står med i dopinglistan.</a:t>
            </a:r>
          </a:p>
        </p:txBody>
      </p:sp>
      <p:sp>
        <p:nvSpPr>
          <p:cNvPr id="4" name="Platshållare för text 3">
            <a:extLst>
              <a:ext uri="{FF2B5EF4-FFF2-40B4-BE49-F238E27FC236}">
                <a16:creationId xmlns:a16="http://schemas.microsoft.com/office/drawing/2014/main" id="{43A53F0B-6DA6-A6C8-7CA8-D2DEAA86C0D8}"/>
              </a:ext>
            </a:extLst>
          </p:cNvPr>
          <p:cNvSpPr>
            <a:spLocks noGrp="1"/>
          </p:cNvSpPr>
          <p:nvPr>
            <p:ph type="body" sz="half" idx="2"/>
          </p:nvPr>
        </p:nvSpPr>
        <p:spPr>
          <a:xfrm>
            <a:off x="457200" y="5127520"/>
            <a:ext cx="3200400" cy="1143268"/>
          </a:xfrm>
        </p:spPr>
        <p:txBody>
          <a:bodyPr/>
          <a:lstStyle/>
          <a:p>
            <a:r>
              <a:rPr lang="sv-SE" dirty="0">
                <a:solidFill>
                  <a:schemeClr val="tx1"/>
                </a:solidFill>
              </a:rPr>
              <a:t>Placera textrutorna i rätt ordning.</a:t>
            </a:r>
          </a:p>
          <a:p>
            <a:r>
              <a:rPr lang="sv-SE" dirty="0">
                <a:solidFill>
                  <a:schemeClr val="tx1"/>
                </a:solidFill>
              </a:rPr>
              <a:t>Vad börjar du med?</a:t>
            </a:r>
          </a:p>
          <a:p>
            <a:r>
              <a:rPr lang="sv-SE" dirty="0">
                <a:solidFill>
                  <a:schemeClr val="tx1"/>
                </a:solidFill>
              </a:rPr>
              <a:t>Vad händer sedan?</a:t>
            </a:r>
            <a:endParaRPr lang="sv-SE" dirty="0"/>
          </a:p>
        </p:txBody>
      </p:sp>
      <p:sp>
        <p:nvSpPr>
          <p:cNvPr id="5" name="Rektangel: rundade hörn 4">
            <a:extLst>
              <a:ext uri="{FF2B5EF4-FFF2-40B4-BE49-F238E27FC236}">
                <a16:creationId xmlns:a16="http://schemas.microsoft.com/office/drawing/2014/main" id="{6D2FE2F3-240B-BABC-8968-722729666D34}"/>
              </a:ext>
            </a:extLst>
          </p:cNvPr>
          <p:cNvSpPr/>
          <p:nvPr/>
        </p:nvSpPr>
        <p:spPr>
          <a:xfrm>
            <a:off x="4679168" y="624349"/>
            <a:ext cx="6617109" cy="12486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Jag tar reda på om jag är nationell, internationell eller övrig idrottare. Det kan jag få hjälp med på Antidoping Sverige webbplats.</a:t>
            </a:r>
          </a:p>
        </p:txBody>
      </p:sp>
      <p:sp>
        <p:nvSpPr>
          <p:cNvPr id="6" name="Rektangel: rundade hörn 5">
            <a:extLst>
              <a:ext uri="{FF2B5EF4-FFF2-40B4-BE49-F238E27FC236}">
                <a16:creationId xmlns:a16="http://schemas.microsoft.com/office/drawing/2014/main" id="{EB8BBE99-E502-3BC5-4D01-143343CDFAB2}"/>
              </a:ext>
            </a:extLst>
          </p:cNvPr>
          <p:cNvSpPr/>
          <p:nvPr/>
        </p:nvSpPr>
        <p:spPr>
          <a:xfrm>
            <a:off x="4679168" y="2121309"/>
            <a:ext cx="6617109" cy="1248697"/>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Om jag är nationell idrottare, söker jag medicinsk dispens via Antidoping Sveriges webbplats.</a:t>
            </a:r>
          </a:p>
        </p:txBody>
      </p:sp>
      <p:sp>
        <p:nvSpPr>
          <p:cNvPr id="7" name="Rektangel: rundade hörn 6">
            <a:extLst>
              <a:ext uri="{FF2B5EF4-FFF2-40B4-BE49-F238E27FC236}">
                <a16:creationId xmlns:a16="http://schemas.microsoft.com/office/drawing/2014/main" id="{EB136634-154C-1E0F-73C7-6F23D19A25AC}"/>
              </a:ext>
            </a:extLst>
          </p:cNvPr>
          <p:cNvSpPr/>
          <p:nvPr/>
        </p:nvSpPr>
        <p:spPr>
          <a:xfrm>
            <a:off x="4679167" y="3612739"/>
            <a:ext cx="6617109" cy="1248697"/>
          </a:xfrm>
          <a:prstGeom prst="roundRect">
            <a:avLst/>
          </a:prstGeom>
          <a:solidFill>
            <a:schemeClr val="accent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Om jag är internationell idrottare, söker jag medicinsk dispens via mitt internationella specialidrottsförbund.</a:t>
            </a:r>
          </a:p>
        </p:txBody>
      </p:sp>
      <p:sp>
        <p:nvSpPr>
          <p:cNvPr id="8" name="Rektangel: rundade hörn 7">
            <a:extLst>
              <a:ext uri="{FF2B5EF4-FFF2-40B4-BE49-F238E27FC236}">
                <a16:creationId xmlns:a16="http://schemas.microsoft.com/office/drawing/2014/main" id="{8486442F-9C02-525F-C64F-C031C3E18DA8}"/>
              </a:ext>
            </a:extLst>
          </p:cNvPr>
          <p:cNvSpPr/>
          <p:nvPr/>
        </p:nvSpPr>
        <p:spPr>
          <a:xfrm>
            <a:off x="4679167" y="5104169"/>
            <a:ext cx="6617109" cy="1248697"/>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På Antidoping Sveriges webbsida finns checklistor.</a:t>
            </a:r>
          </a:p>
          <a:p>
            <a:pPr algn="ctr"/>
            <a:r>
              <a:rPr lang="sv-SE" dirty="0"/>
              <a:t>De kan hjälpa dig och din läkare vad som behövs till ansökan.</a:t>
            </a:r>
          </a:p>
        </p:txBody>
      </p:sp>
    </p:spTree>
    <p:extLst>
      <p:ext uri="{BB962C8B-B14F-4D97-AF65-F5344CB8AC3E}">
        <p14:creationId xmlns:p14="http://schemas.microsoft.com/office/powerpoint/2010/main" val="331321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44BE5-89DD-5DA9-9D6C-DE1FF76F443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6FBE683-8782-EA9D-7785-B296B2830953}"/>
              </a:ext>
            </a:extLst>
          </p:cNvPr>
          <p:cNvSpPr>
            <a:spLocks noGrp="1"/>
          </p:cNvSpPr>
          <p:nvPr>
            <p:ph type="title"/>
          </p:nvPr>
        </p:nvSpPr>
        <p:spPr/>
        <p:txBody>
          <a:bodyPr>
            <a:normAutofit/>
          </a:bodyPr>
          <a:lstStyle/>
          <a:p>
            <a:r>
              <a:rPr lang="sv-SE" dirty="0"/>
              <a:t>Ansökan om medicinsk dispens</a:t>
            </a:r>
          </a:p>
        </p:txBody>
      </p:sp>
      <p:sp>
        <p:nvSpPr>
          <p:cNvPr id="3" name="Platshållare för innehåll 2">
            <a:extLst>
              <a:ext uri="{FF2B5EF4-FFF2-40B4-BE49-F238E27FC236}">
                <a16:creationId xmlns:a16="http://schemas.microsoft.com/office/drawing/2014/main" id="{F6D31646-5880-70CF-065A-F78E59837333}"/>
              </a:ext>
            </a:extLst>
          </p:cNvPr>
          <p:cNvSpPr>
            <a:spLocks noGrp="1"/>
          </p:cNvSpPr>
          <p:nvPr>
            <p:ph idx="1"/>
          </p:nvPr>
        </p:nvSpPr>
        <p:spPr>
          <a:xfrm>
            <a:off x="1097280" y="1946786"/>
            <a:ext cx="6483390" cy="4188543"/>
          </a:xfrm>
        </p:spPr>
        <p:txBody>
          <a:bodyPr>
            <a:normAutofit/>
          </a:bodyPr>
          <a:lstStyle/>
          <a:p>
            <a:pPr marL="108000" indent="0">
              <a:lnSpc>
                <a:spcPct val="100000"/>
              </a:lnSpc>
              <a:spcAft>
                <a:spcPts val="1800"/>
              </a:spcAft>
              <a:buNone/>
            </a:pPr>
            <a:r>
              <a:rPr lang="sv-SE" dirty="0"/>
              <a:t>I ansökan ska du skicka med papper som är underskrivna av en läkare.</a:t>
            </a:r>
            <a:br>
              <a:rPr lang="sv-SE" dirty="0"/>
            </a:br>
            <a:endParaRPr lang="sv-SE" dirty="0"/>
          </a:p>
          <a:p>
            <a:pPr marL="108000" indent="0">
              <a:lnSpc>
                <a:spcPct val="100000"/>
              </a:lnSpc>
              <a:spcAft>
                <a:spcPts val="1800"/>
              </a:spcAft>
              <a:buNone/>
            </a:pPr>
            <a:r>
              <a:rPr lang="sv-SE" dirty="0"/>
              <a:t>I pappren ska det stå varför du behöver ta medicinen.</a:t>
            </a:r>
            <a:br>
              <a:rPr lang="sv-SE" dirty="0"/>
            </a:br>
            <a:endParaRPr lang="sv-SE" dirty="0"/>
          </a:p>
          <a:p>
            <a:pPr marL="108000" indent="0">
              <a:lnSpc>
                <a:spcPct val="100000"/>
              </a:lnSpc>
              <a:spcAft>
                <a:spcPts val="1800"/>
              </a:spcAft>
              <a:buNone/>
            </a:pPr>
            <a:r>
              <a:rPr lang="sv-SE" dirty="0"/>
              <a:t>På Antidoping Sveriges webbsida finns checklistor. </a:t>
            </a:r>
            <a:br>
              <a:rPr lang="sv-SE" dirty="0"/>
            </a:br>
            <a:r>
              <a:rPr lang="sv-SE" dirty="0"/>
              <a:t>De kan hjälpa dig och din läkare vad som behövs till ansökan.</a:t>
            </a:r>
            <a:br>
              <a:rPr lang="sv-SE" dirty="0"/>
            </a:br>
            <a:endParaRPr lang="sv-SE" dirty="0"/>
          </a:p>
          <a:p>
            <a:pPr marL="108000" indent="0">
              <a:lnSpc>
                <a:spcPct val="100000"/>
              </a:lnSpc>
              <a:spcAft>
                <a:spcPts val="1800"/>
              </a:spcAft>
              <a:buNone/>
            </a:pPr>
            <a:r>
              <a:rPr lang="sv-SE" dirty="0"/>
              <a:t>Det är ditt eget ansvar att ansöka om medicinsk dispens.</a:t>
            </a:r>
          </a:p>
        </p:txBody>
      </p:sp>
      <p:pic>
        <p:nvPicPr>
          <p:cNvPr id="6" name="Bildobjekt 5">
            <a:extLst>
              <a:ext uri="{FF2B5EF4-FFF2-40B4-BE49-F238E27FC236}">
                <a16:creationId xmlns:a16="http://schemas.microsoft.com/office/drawing/2014/main" id="{FAA854EA-9928-22C6-E8E8-88AF4F994C0F}"/>
              </a:ext>
            </a:extLst>
          </p:cNvPr>
          <p:cNvPicPr>
            <a:picLocks noChangeAspect="1"/>
          </p:cNvPicPr>
          <p:nvPr/>
        </p:nvPicPr>
        <p:blipFill>
          <a:blip r:embed="rId2"/>
          <a:stretch>
            <a:fillRect/>
          </a:stretch>
        </p:blipFill>
        <p:spPr>
          <a:xfrm>
            <a:off x="7679366" y="3106994"/>
            <a:ext cx="3476313" cy="2187250"/>
          </a:xfrm>
          <a:prstGeom prst="rect">
            <a:avLst/>
          </a:prstGeom>
        </p:spPr>
      </p:pic>
      <p:cxnSp>
        <p:nvCxnSpPr>
          <p:cNvPr id="8" name="Rak pilkoppling 7">
            <a:extLst>
              <a:ext uri="{FF2B5EF4-FFF2-40B4-BE49-F238E27FC236}">
                <a16:creationId xmlns:a16="http://schemas.microsoft.com/office/drawing/2014/main" id="{FA48684C-CF51-85F1-06FE-BA444F673C22}"/>
              </a:ext>
            </a:extLst>
          </p:cNvPr>
          <p:cNvCxnSpPr>
            <a:cxnSpLocks/>
          </p:cNvCxnSpPr>
          <p:nvPr/>
        </p:nvCxnSpPr>
        <p:spPr>
          <a:xfrm>
            <a:off x="10568705" y="2167879"/>
            <a:ext cx="0" cy="7251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31065"/>
      </p:ext>
    </p:extLst>
  </p:cSld>
  <p:clrMapOvr>
    <a:masterClrMapping/>
  </p:clrMapOvr>
</p:sld>
</file>

<file path=ppt/theme/theme1.xml><?xml version="1.0" encoding="utf-8"?>
<a:theme xmlns:a="http://schemas.openxmlformats.org/drawingml/2006/main" name="Anpassad formgivning">
  <a:themeElements>
    <a:clrScheme name="ADSE">
      <a:dk1>
        <a:srgbClr val="000000"/>
      </a:dk1>
      <a:lt1>
        <a:sysClr val="window" lastClr="FFFFFF"/>
      </a:lt1>
      <a:dk2>
        <a:srgbClr val="E94E24"/>
      </a:dk2>
      <a:lt2>
        <a:srgbClr val="FDEDED"/>
      </a:lt2>
      <a:accent1>
        <a:srgbClr val="E94E24"/>
      </a:accent1>
      <a:accent2>
        <a:srgbClr val="FDEDED"/>
      </a:accent2>
      <a:accent3>
        <a:srgbClr val="006689"/>
      </a:accent3>
      <a:accent4>
        <a:srgbClr val="7A1B4E"/>
      </a:accent4>
      <a:accent5>
        <a:srgbClr val="4D4092"/>
      </a:accent5>
      <a:accent6>
        <a:srgbClr val="FFFFFF"/>
      </a:accent6>
      <a:hlink>
        <a:srgbClr val="4D4092"/>
      </a:hlink>
      <a:folHlink>
        <a:srgbClr val="4D409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Återblick">
  <a:themeElements>
    <a:clrScheme name="ADSE">
      <a:dk1>
        <a:srgbClr val="000000"/>
      </a:dk1>
      <a:lt1>
        <a:sysClr val="window" lastClr="FFFFFF"/>
      </a:lt1>
      <a:dk2>
        <a:srgbClr val="E94E24"/>
      </a:dk2>
      <a:lt2>
        <a:srgbClr val="FDEDED"/>
      </a:lt2>
      <a:accent1>
        <a:srgbClr val="E94E24"/>
      </a:accent1>
      <a:accent2>
        <a:srgbClr val="FDEDED"/>
      </a:accent2>
      <a:accent3>
        <a:srgbClr val="006689"/>
      </a:accent3>
      <a:accent4>
        <a:srgbClr val="7A1B4E"/>
      </a:accent4>
      <a:accent5>
        <a:srgbClr val="4D4092"/>
      </a:accent5>
      <a:accent6>
        <a:srgbClr val="FFFFFF"/>
      </a:accent6>
      <a:hlink>
        <a:srgbClr val="4D4092"/>
      </a:hlink>
      <a:folHlink>
        <a:srgbClr val="4D409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ilt solida">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BAD5A3B6FC8C245BB9B9F60BD2F4CE0" ma:contentTypeVersion="25" ma:contentTypeDescription="Skapa ett nytt dokument." ma:contentTypeScope="" ma:versionID="785433058509ce39a15af303e51157c8">
  <xsd:schema xmlns:xsd="http://www.w3.org/2001/XMLSchema" xmlns:xs="http://www.w3.org/2001/XMLSchema" xmlns:p="http://schemas.microsoft.com/office/2006/metadata/properties" xmlns:ns1="http://schemas.microsoft.com/sharepoint/v3" xmlns:ns2="3ac4b176-3c80-4de3-944b-46d080a6b84a" xmlns:ns3="b7052be4-626e-4a2b-8773-25c1145cd320" targetNamespace="http://schemas.microsoft.com/office/2006/metadata/properties" ma:root="true" ma:fieldsID="ddcf241629bc4bf27233bd00380a2c86" ns1:_="" ns2:_="" ns3:_="">
    <xsd:import namespace="http://schemas.microsoft.com/sharepoint/v3"/>
    <xsd:import namespace="3ac4b176-3c80-4de3-944b-46d080a6b84a"/>
    <xsd:import namespace="b7052be4-626e-4a2b-8773-25c1145cd3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Kommentar"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genskaper för enhetlig efterlevnadsprincip" ma:hidden="true" ma:internalName="_ip_UnifiedCompliancePolicyProperties">
      <xsd:simpleType>
        <xsd:restriction base="dms:Note"/>
      </xsd:simpleType>
    </xsd:element>
    <xsd:element name="_ip_UnifiedCompliancePolicyUIAction" ma:index="21" nillable="true" ma:displayName="Gränssnittsåtgärd för enhetlig efterlevnadsprincip"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c4b176-3c80-4de3-944b-46d080a6b8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ildmarkeringar" ma:readOnly="false" ma:fieldId="{5cf76f15-5ced-4ddc-b409-7134ff3c332f}" ma:taxonomyMulti="true" ma:sspId="16976cd2-b505-4f72-8103-3a59d9c43925" ma:termSetId="09814cd3-568e-fe90-9814-8d621ff8fb84" ma:anchorId="fba54fb3-c3e1-fe81-a776-ca4b69148c4d" ma:open="true" ma:isKeyword="false">
      <xsd:complexType>
        <xsd:sequence>
          <xsd:element ref="pc:Terms" minOccurs="0" maxOccurs="1"/>
        </xsd:sequence>
      </xsd:complexType>
    </xsd:element>
    <xsd:element name="Kommentar" ma:index="26" nillable="true" ma:displayName="Kommentar" ma:format="Dropdown" ma:internalName="Kommentar">
      <xsd:simpleType>
        <xsd:restriction base="dms:Note">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052be4-626e-4a2b-8773-25c1145cd320"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5" nillable="true" ma:displayName="Taxonomy Catch All Column" ma:hidden="true" ma:list="{368f8bbf-6303-4e47-aaeb-2d0ee74f9f95}" ma:internalName="TaxCatchAll" ma:showField="CatchAllData" ma:web="b7052be4-626e-4a2b-8773-25c1145cd3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Kommentar xmlns="3ac4b176-3c80-4de3-944b-46d080a6b84a" xsi:nil="true"/>
    <_ip_UnifiedCompliancePolicyProperties xmlns="http://schemas.microsoft.com/sharepoint/v3" xsi:nil="true"/>
    <TaxCatchAll xmlns="b7052be4-626e-4a2b-8773-25c1145cd320" xsi:nil="true"/>
    <lcf76f155ced4ddcb4097134ff3c332f xmlns="3ac4b176-3c80-4de3-944b-46d080a6b8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714F94-3404-455A-B20E-36D805AA47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c4b176-3c80-4de3-944b-46d080a6b84a"/>
    <ds:schemaRef ds:uri="b7052be4-626e-4a2b-8773-25c1145cd3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6A1E47-2EFB-4D38-B63D-8E8EB92903B0}">
  <ds:schemaRefs>
    <ds:schemaRef ds:uri="http://schemas.microsoft.com/sharepoint/v3/contenttype/forms"/>
  </ds:schemaRefs>
</ds:datastoreItem>
</file>

<file path=customXml/itemProps3.xml><?xml version="1.0" encoding="utf-8"?>
<ds:datastoreItem xmlns:ds="http://schemas.openxmlformats.org/officeDocument/2006/customXml" ds:itemID="{82F6FA22-9822-4EBF-A1AE-322895EC5D68}">
  <ds:schemaRefs>
    <ds:schemaRef ds:uri="http://schemas.microsoft.com/office/infopath/2007/PartnerControls"/>
    <ds:schemaRef ds:uri="http://purl.org/dc/elements/1.1/"/>
    <ds:schemaRef ds:uri="http://purl.org/dc/terms/"/>
    <ds:schemaRef ds:uri="http://schemas.microsoft.com/sharepoint/v3"/>
    <ds:schemaRef ds:uri="http://www.w3.org/XML/1998/namespace"/>
    <ds:schemaRef ds:uri="http://schemas.microsoft.com/office/2006/documentManagement/types"/>
    <ds:schemaRef ds:uri="http://schemas.openxmlformats.org/package/2006/metadata/core-properties"/>
    <ds:schemaRef ds:uri="http://purl.org/dc/dcmitype/"/>
    <ds:schemaRef ds:uri="b7052be4-626e-4a2b-8773-25c1145cd320"/>
    <ds:schemaRef ds:uri="3ac4b176-3c80-4de3-944b-46d080a6b84a"/>
    <ds:schemaRef ds:uri="http://schemas.microsoft.com/office/2006/metadata/properties"/>
  </ds:schemaRefs>
</ds:datastoreItem>
</file>

<file path=docMetadata/LabelInfo.xml><?xml version="1.0" encoding="utf-8"?>
<clbl:labelList xmlns:clbl="http://schemas.microsoft.com/office/2020/mipLabelMetadata">
  <clbl:label id="{07f1040e-456f-493a-b8d1-d83d313ac3e0}" enabled="1" method="Standard" siteId="{3c9bb985-cdc2-4b04-92f5-c19aeefa0840}" removed="0"/>
</clbl:labelList>
</file>

<file path=docProps/app.xml><?xml version="1.0" encoding="utf-8"?>
<Properties xmlns="http://schemas.openxmlformats.org/officeDocument/2006/extended-properties" xmlns:vt="http://schemas.openxmlformats.org/officeDocument/2006/docPropsVTypes">
  <Template/>
  <TotalTime>5434</TotalTime>
  <Words>1002</Words>
  <Application>Microsoft Office PowerPoint</Application>
  <PresentationFormat>Bredbild</PresentationFormat>
  <Paragraphs>108</Paragraphs>
  <Slides>16</Slides>
  <Notes>2</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16</vt:i4>
      </vt:variant>
    </vt:vector>
  </HeadingPairs>
  <TitlesOfParts>
    <vt:vector size="23" baseType="lpstr">
      <vt:lpstr>Aptos</vt:lpstr>
      <vt:lpstr>Aptos Display</vt:lpstr>
      <vt:lpstr>Arial</vt:lpstr>
      <vt:lpstr>Calibri</vt:lpstr>
      <vt:lpstr>Wingdings</vt:lpstr>
      <vt:lpstr>Anpassad formgivning</vt:lpstr>
      <vt:lpstr>Återblick</vt:lpstr>
      <vt:lpstr>PowerPoint-presentation</vt:lpstr>
      <vt:lpstr>Medicinsk dispens</vt:lpstr>
      <vt:lpstr>Medicinsk dispens</vt:lpstr>
      <vt:lpstr>Medicinsk dispens</vt:lpstr>
      <vt:lpstr>Medicinsk dispens</vt:lpstr>
      <vt:lpstr>Medicinsk dispens</vt:lpstr>
      <vt:lpstr>Hur gör du?  om du behöver ta en medicin som står med i dopinglistan.</vt:lpstr>
      <vt:lpstr>Hur gör du?  om du behöver ta en medicin som står med i dopinglistan.</vt:lpstr>
      <vt:lpstr>Ansökan om medicinsk dispens</vt:lpstr>
      <vt:lpstr>Ansökan om medicinsk dispens</vt:lpstr>
      <vt:lpstr>Ansökan om medicinsk dispens</vt:lpstr>
      <vt:lpstr>Vad stämmer?</vt:lpstr>
      <vt:lpstr>Vad stämmer?</vt:lpstr>
      <vt:lpstr>Akut medicinsk dispens</vt:lpstr>
      <vt:lpstr>Jag har koll på…</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Fanny Iselidh</dc:creator>
  <cp:lastModifiedBy>Josefine Wennerhult</cp:lastModifiedBy>
  <cp:revision>1</cp:revision>
  <dcterms:created xsi:type="dcterms:W3CDTF">2025-12-04T11:28:49Z</dcterms:created>
  <dcterms:modified xsi:type="dcterms:W3CDTF">2026-05-19T11:28:29Z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0x010100ABAD5A3B6FC8C245BB9B9F60BD2F4CE0</vt:lpwstr>
  </property>
  <property fmtid="{D5CDD505-2E9C-101B-9397-08002B2CF9AE}" pid="3" name="MediaServiceImageTags">
    <vt:lpwstr/>
  </property>
</Properties>
</file>