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sldIdLst>
    <p:sldId id="296" r:id="rId6"/>
    <p:sldId id="292" r:id="rId7"/>
    <p:sldId id="295" r:id="rId8"/>
    <p:sldId id="304" r:id="rId9"/>
    <p:sldId id="305" r:id="rId10"/>
    <p:sldId id="306" r:id="rId11"/>
    <p:sldId id="301" r:id="rId12"/>
    <p:sldId id="303" r:id="rId13"/>
    <p:sldId id="330" r:id="rId14"/>
    <p:sldId id="319" r:id="rId15"/>
    <p:sldId id="32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6C785F-52CC-C87B-5A46-9E71ACFC5862}" name="Charlotta Lindblom" initials="CL" userId="S::Charlotta.Lindblom@antidoping.se::b1df0975-bb82-487d-a2ed-02375fc2ab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9F63F-591B-40E0-9025-A26ADB062FCC}" v="48" dt="2026-05-19T11:55:52.882"/>
    <p1510:client id="{FB4B94E9-F24C-40F7-A9D4-4874CBF9F367}" v="1" dt="2026-05-18T22:23:39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9852" autoAdjust="0"/>
  </p:normalViewPr>
  <p:slideViewPr>
    <p:cSldViewPr snapToGrid="0">
      <p:cViewPr varScale="1">
        <p:scale>
          <a:sx n="114" d="100"/>
          <a:sy n="114" d="100"/>
        </p:scale>
        <p:origin x="42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a Lindblom" userId="b1df0975-bb82-487d-a2ed-02375fc2ab18" providerId="ADAL" clId="{715489FD-AFF2-49E2-9A3C-F313B217E3EF}"/>
    <pc:docChg chg="modSld">
      <pc:chgData name="Charlotta Lindblom" userId="b1df0975-bb82-487d-a2ed-02375fc2ab18" providerId="ADAL" clId="{715489FD-AFF2-49E2-9A3C-F313B217E3EF}" dt="2026-05-18T22:23:39.501" v="1"/>
      <pc:docMkLst>
        <pc:docMk/>
      </pc:docMkLst>
      <pc:sldChg chg="modSp mod">
        <pc:chgData name="Charlotta Lindblom" userId="b1df0975-bb82-487d-a2ed-02375fc2ab18" providerId="ADAL" clId="{715489FD-AFF2-49E2-9A3C-F313B217E3EF}" dt="2026-05-18T22:23:39.501" v="1"/>
        <pc:sldMkLst>
          <pc:docMk/>
          <pc:sldMk cId="1103288599" sldId="329"/>
        </pc:sldMkLst>
        <pc:spChg chg="mod">
          <ac:chgData name="Charlotta Lindblom" userId="b1df0975-bb82-487d-a2ed-02375fc2ab18" providerId="ADAL" clId="{715489FD-AFF2-49E2-9A3C-F313B217E3EF}" dt="2026-05-18T22:23:39.501" v="1"/>
          <ac:spMkLst>
            <pc:docMk/>
            <pc:sldMk cId="1103288599" sldId="329"/>
            <ac:spMk id="3" creationId="{1C33DE4E-00BD-8721-0847-0D65FAC5623F}"/>
          </ac:spMkLst>
        </pc:spChg>
      </pc:sldChg>
    </pc:docChg>
  </pc:docChgLst>
  <pc:docChgLst>
    <pc:chgData name="Josefine Wennerhult" userId="78b285c3-faeb-43c8-b36f-757f94e20a36" providerId="ADAL" clId="{9D46B679-21FC-447C-8F71-5CE32162190E}"/>
    <pc:docChg chg="custSel addSld delSld modSld">
      <pc:chgData name="Josefine Wennerhult" userId="78b285c3-faeb-43c8-b36f-757f94e20a36" providerId="ADAL" clId="{9D46B679-21FC-447C-8F71-5CE32162190E}" dt="2026-05-19T11:56:16.213" v="181" actId="1076"/>
      <pc:docMkLst>
        <pc:docMk/>
      </pc:docMkLst>
      <pc:sldChg chg="modSp mod">
        <pc:chgData name="Josefine Wennerhult" userId="78b285c3-faeb-43c8-b36f-757f94e20a36" providerId="ADAL" clId="{9D46B679-21FC-447C-8F71-5CE32162190E}" dt="2026-05-19T11:36:20.639" v="45" actId="20577"/>
        <pc:sldMkLst>
          <pc:docMk/>
          <pc:sldMk cId="42338671" sldId="292"/>
        </pc:sldMkLst>
        <pc:spChg chg="mod">
          <ac:chgData name="Josefine Wennerhult" userId="78b285c3-faeb-43c8-b36f-757f94e20a36" providerId="ADAL" clId="{9D46B679-21FC-447C-8F71-5CE32162190E}" dt="2026-05-19T11:36:20.639" v="45" actId="20577"/>
          <ac:spMkLst>
            <pc:docMk/>
            <pc:sldMk cId="42338671" sldId="292"/>
            <ac:spMk id="3" creationId="{5A23092A-35AB-8454-B09E-A258ACD9D002}"/>
          </ac:spMkLst>
        </pc:spChg>
      </pc:sldChg>
      <pc:sldChg chg="modSp">
        <pc:chgData name="Josefine Wennerhult" userId="78b285c3-faeb-43c8-b36f-757f94e20a36" providerId="ADAL" clId="{9D46B679-21FC-447C-8F71-5CE32162190E}" dt="2026-05-19T11:37:01.692" v="55" actId="20577"/>
        <pc:sldMkLst>
          <pc:docMk/>
          <pc:sldMk cId="2968690502" sldId="304"/>
        </pc:sldMkLst>
        <pc:spChg chg="mod">
          <ac:chgData name="Josefine Wennerhult" userId="78b285c3-faeb-43c8-b36f-757f94e20a36" providerId="ADAL" clId="{9D46B679-21FC-447C-8F71-5CE32162190E}" dt="2026-05-19T11:37:01.692" v="55" actId="20577"/>
          <ac:spMkLst>
            <pc:docMk/>
            <pc:sldMk cId="2968690502" sldId="304"/>
            <ac:spMk id="3" creationId="{781DFA06-DF83-7726-C1B2-02C762CD9560}"/>
          </ac:spMkLst>
        </pc:spChg>
      </pc:sldChg>
      <pc:sldChg chg="modSp mod modCm">
        <pc:chgData name="Josefine Wennerhult" userId="78b285c3-faeb-43c8-b36f-757f94e20a36" providerId="ADAL" clId="{9D46B679-21FC-447C-8F71-5CE32162190E}" dt="2026-05-19T11:38:54.276" v="108" actId="1076"/>
        <pc:sldMkLst>
          <pc:docMk/>
          <pc:sldMk cId="394350377" sldId="319"/>
        </pc:sldMkLst>
        <pc:spChg chg="mod">
          <ac:chgData name="Josefine Wennerhult" userId="78b285c3-faeb-43c8-b36f-757f94e20a36" providerId="ADAL" clId="{9D46B679-21FC-447C-8F71-5CE32162190E}" dt="2026-05-19T11:38:54.276" v="108" actId="1076"/>
          <ac:spMkLst>
            <pc:docMk/>
            <pc:sldMk cId="394350377" sldId="319"/>
            <ac:spMk id="9" creationId="{8EB7247B-C0E4-5D95-C411-65DC8531C4D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fine Wennerhult" userId="78b285c3-faeb-43c8-b36f-757f94e20a36" providerId="ADAL" clId="{9D46B679-21FC-447C-8F71-5CE32162190E}" dt="2026-05-19T11:38:45.976" v="107" actId="20577"/>
              <pc2:cmMkLst xmlns:pc2="http://schemas.microsoft.com/office/powerpoint/2019/9/main/command">
                <pc:docMk/>
                <pc:sldMk cId="394350377" sldId="319"/>
                <pc2:cmMk id="{21713B38-FE89-4E33-96C9-E10FF973BD39}"/>
              </pc2:cmMkLst>
            </pc226:cmChg>
          </p:ext>
        </pc:extLst>
      </pc:sldChg>
      <pc:sldChg chg="addSp delSp modSp add mod modAnim">
        <pc:chgData name="Josefine Wennerhult" userId="78b285c3-faeb-43c8-b36f-757f94e20a36" providerId="ADAL" clId="{9D46B679-21FC-447C-8F71-5CE32162190E}" dt="2026-05-19T11:56:16.213" v="181" actId="1076"/>
        <pc:sldMkLst>
          <pc:docMk/>
          <pc:sldMk cId="2492039889" sldId="330"/>
        </pc:sldMkLst>
        <pc:spChg chg="mod">
          <ac:chgData name="Josefine Wennerhult" userId="78b285c3-faeb-43c8-b36f-757f94e20a36" providerId="ADAL" clId="{9D46B679-21FC-447C-8F71-5CE32162190E}" dt="2026-05-19T11:53:27.271" v="151" actId="1076"/>
          <ac:spMkLst>
            <pc:docMk/>
            <pc:sldMk cId="2492039889" sldId="330"/>
            <ac:spMk id="5" creationId="{69A88F46-342F-BD42-3999-5267CEA5BDBB}"/>
          </ac:spMkLst>
        </pc:spChg>
        <pc:spChg chg="mod">
          <ac:chgData name="Josefine Wennerhult" userId="78b285c3-faeb-43c8-b36f-757f94e20a36" providerId="ADAL" clId="{9D46B679-21FC-447C-8F71-5CE32162190E}" dt="2026-05-19T11:53:29.766" v="152" actId="1076"/>
          <ac:spMkLst>
            <pc:docMk/>
            <pc:sldMk cId="2492039889" sldId="330"/>
            <ac:spMk id="6" creationId="{471B5575-05F1-33B8-AE13-A5A9A079C14F}"/>
          </ac:spMkLst>
        </pc:spChg>
        <pc:spChg chg="mod">
          <ac:chgData name="Josefine Wennerhult" userId="78b285c3-faeb-43c8-b36f-757f94e20a36" providerId="ADAL" clId="{9D46B679-21FC-447C-8F71-5CE32162190E}" dt="2026-05-19T11:53:14.062" v="148" actId="1076"/>
          <ac:spMkLst>
            <pc:docMk/>
            <pc:sldMk cId="2492039889" sldId="330"/>
            <ac:spMk id="7" creationId="{D36F8C85-51FE-5C6F-C524-04BDCDC03E52}"/>
          </ac:spMkLst>
        </pc:spChg>
        <pc:spChg chg="mod">
          <ac:chgData name="Josefine Wennerhult" userId="78b285c3-faeb-43c8-b36f-757f94e20a36" providerId="ADAL" clId="{9D46B679-21FC-447C-8F71-5CE32162190E}" dt="2026-05-19T11:53:21.158" v="149" actId="1076"/>
          <ac:spMkLst>
            <pc:docMk/>
            <pc:sldMk cId="2492039889" sldId="330"/>
            <ac:spMk id="8" creationId="{9E5B0CFE-15A7-E8AB-39CF-5FB3DA6BD838}"/>
          </ac:spMkLst>
        </pc:spChg>
        <pc:spChg chg="add mod">
          <ac:chgData name="Josefine Wennerhult" userId="78b285c3-faeb-43c8-b36f-757f94e20a36" providerId="ADAL" clId="{9D46B679-21FC-447C-8F71-5CE32162190E}" dt="2026-05-19T11:54:57.197" v="167" actId="207"/>
          <ac:spMkLst>
            <pc:docMk/>
            <pc:sldMk cId="2492039889" sldId="330"/>
            <ac:spMk id="22" creationId="{5F80AC7D-0585-2C87-E661-B556A09B7A85}"/>
          </ac:spMkLst>
        </pc:spChg>
        <pc:cxnChg chg="add del mod">
          <ac:chgData name="Josefine Wennerhult" userId="78b285c3-faeb-43c8-b36f-757f94e20a36" providerId="ADAL" clId="{9D46B679-21FC-447C-8F71-5CE32162190E}" dt="2026-05-19T11:55:59.916" v="177" actId="478"/>
          <ac:cxnSpMkLst>
            <pc:docMk/>
            <pc:sldMk cId="2492039889" sldId="330"/>
            <ac:cxnSpMk id="9" creationId="{8FBF21C9-51FB-2E90-27BB-545384C56B96}"/>
          </ac:cxnSpMkLst>
        </pc:cxnChg>
        <pc:cxnChg chg="add mod">
          <ac:chgData name="Josefine Wennerhult" userId="78b285c3-faeb-43c8-b36f-757f94e20a36" providerId="ADAL" clId="{9D46B679-21FC-447C-8F71-5CE32162190E}" dt="2026-05-19T11:56:07.774" v="179" actId="1076"/>
          <ac:cxnSpMkLst>
            <pc:docMk/>
            <pc:sldMk cId="2492039889" sldId="330"/>
            <ac:cxnSpMk id="17" creationId="{AFAFE084-53FD-8CD7-E348-5C2FBBD90F98}"/>
          </ac:cxnSpMkLst>
        </pc:cxnChg>
        <pc:cxnChg chg="add del mod">
          <ac:chgData name="Josefine Wennerhult" userId="78b285c3-faeb-43c8-b36f-757f94e20a36" providerId="ADAL" clId="{9D46B679-21FC-447C-8F71-5CE32162190E}" dt="2026-05-19T11:55:55.315" v="175" actId="478"/>
          <ac:cxnSpMkLst>
            <pc:docMk/>
            <pc:sldMk cId="2492039889" sldId="330"/>
            <ac:cxnSpMk id="19" creationId="{5294B9B6-B59C-B3E5-8E9C-1B9037C39070}"/>
          </ac:cxnSpMkLst>
        </pc:cxnChg>
        <pc:cxnChg chg="add del mod">
          <ac:chgData name="Josefine Wennerhult" userId="78b285c3-faeb-43c8-b36f-757f94e20a36" providerId="ADAL" clId="{9D46B679-21FC-447C-8F71-5CE32162190E}" dt="2026-05-19T11:55:57.416" v="176" actId="478"/>
          <ac:cxnSpMkLst>
            <pc:docMk/>
            <pc:sldMk cId="2492039889" sldId="330"/>
            <ac:cxnSpMk id="21" creationId="{DD1BFD65-495E-8DEE-1FF7-96763F03220E}"/>
          </ac:cxnSpMkLst>
        </pc:cxnChg>
        <pc:cxnChg chg="add mod">
          <ac:chgData name="Josefine Wennerhult" userId="78b285c3-faeb-43c8-b36f-757f94e20a36" providerId="ADAL" clId="{9D46B679-21FC-447C-8F71-5CE32162190E}" dt="2026-05-19T11:56:03.638" v="178" actId="1076"/>
          <ac:cxnSpMkLst>
            <pc:docMk/>
            <pc:sldMk cId="2492039889" sldId="330"/>
            <ac:cxnSpMk id="23" creationId="{EC0AA71B-7C2B-F860-236A-08637945E185}"/>
          </ac:cxnSpMkLst>
        </pc:cxnChg>
        <pc:cxnChg chg="add mod">
          <ac:chgData name="Josefine Wennerhult" userId="78b285c3-faeb-43c8-b36f-757f94e20a36" providerId="ADAL" clId="{9D46B679-21FC-447C-8F71-5CE32162190E}" dt="2026-05-19T11:56:12.422" v="180" actId="1076"/>
          <ac:cxnSpMkLst>
            <pc:docMk/>
            <pc:sldMk cId="2492039889" sldId="330"/>
            <ac:cxnSpMk id="24" creationId="{00AA0FD0-80E6-5C63-82F8-102EFE61189B}"/>
          </ac:cxnSpMkLst>
        </pc:cxnChg>
        <pc:cxnChg chg="add mod">
          <ac:chgData name="Josefine Wennerhult" userId="78b285c3-faeb-43c8-b36f-757f94e20a36" providerId="ADAL" clId="{9D46B679-21FC-447C-8F71-5CE32162190E}" dt="2026-05-19T11:56:16.213" v="181" actId="1076"/>
          <ac:cxnSpMkLst>
            <pc:docMk/>
            <pc:sldMk cId="2492039889" sldId="330"/>
            <ac:cxnSpMk id="25" creationId="{29D9860E-6A1C-3A73-97F9-9FBBA401A28D}"/>
          </ac:cxnSpMkLst>
        </pc:cxnChg>
      </pc:sldChg>
      <pc:sldChg chg="add del">
        <pc:chgData name="Josefine Wennerhult" userId="78b285c3-faeb-43c8-b36f-757f94e20a36" providerId="ADAL" clId="{9D46B679-21FC-447C-8F71-5CE32162190E}" dt="2026-05-19T11:53:35.298" v="153" actId="47"/>
        <pc:sldMkLst>
          <pc:docMk/>
          <pc:sldMk cId="2053850225" sldId="33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255F-354F-6A2E-6543-92F89B6D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1FD522-A1CD-EBE5-5BF6-0CB96EAC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E604EC-04C7-931E-9E5E-E2AAE38A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36665-4C4A-B970-76A3-5DC0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4C8010-0FF3-283C-596B-B1C978D0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8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4507F-65DB-8FD9-4A09-B5E80D47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347B41-0184-6675-8F66-7C8D0243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A2D47-8EEE-2E2F-4E0A-BA271F3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719F57-986C-E456-7C56-44B24371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2CCFF-6BBA-3AF4-1FF3-31BA361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6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5E3FD7-7730-1D40-D9AF-EA4F7D9DC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A9639C-CAC7-6752-CFA6-FED53C564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334BA5-2C11-2F54-10A0-62CCC6D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57C93-F4FE-3EAF-44A6-D732F6C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CEA52-D515-E154-F16F-9F6253E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73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3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96127F-A5EB-3AD6-14AE-27F0FA925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38"/>
            <a:ext cx="4346015" cy="639956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41445A4-B00E-8F34-0C98-F2939F395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98" y="6461745"/>
            <a:ext cx="1207113" cy="335309"/>
          </a:xfrm>
          <a:prstGeom prst="rect">
            <a:avLst/>
          </a:prstGeom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02EF1A8-6E97-ECEB-5712-8798271E89F1}"/>
              </a:ext>
            </a:extLst>
          </p:cNvPr>
          <p:cNvSpPr/>
          <p:nvPr userDrawn="1"/>
        </p:nvSpPr>
        <p:spPr>
          <a:xfrm>
            <a:off x="5659582" y="4248628"/>
            <a:ext cx="5585806" cy="64008"/>
          </a:xfrm>
          <a:custGeom>
            <a:avLst/>
            <a:gdLst>
              <a:gd name="csX0" fmla="*/ 0 w 5585806"/>
              <a:gd name="csY0" fmla="*/ 0 h 64008"/>
              <a:gd name="csX1" fmla="*/ 809942 w 5585806"/>
              <a:gd name="csY1" fmla="*/ 9281 h 64008"/>
              <a:gd name="csX2" fmla="*/ 1340593 w 5585806"/>
              <a:gd name="csY2" fmla="*/ 15362 h 64008"/>
              <a:gd name="csX3" fmla="*/ 1871245 w 5585806"/>
              <a:gd name="csY3" fmla="*/ 21443 h 64008"/>
              <a:gd name="csX4" fmla="*/ 2513613 w 5585806"/>
              <a:gd name="csY4" fmla="*/ 28804 h 64008"/>
              <a:gd name="csX5" fmla="*/ 3044264 w 5585806"/>
              <a:gd name="csY5" fmla="*/ 34884 h 64008"/>
              <a:gd name="csX6" fmla="*/ 3630774 w 5585806"/>
              <a:gd name="csY6" fmla="*/ 41605 h 64008"/>
              <a:gd name="csX7" fmla="*/ 4384858 w 5585806"/>
              <a:gd name="csY7" fmla="*/ 50246 h 64008"/>
              <a:gd name="csX8" fmla="*/ 4971367 w 5585806"/>
              <a:gd name="csY8" fmla="*/ 56967 h 64008"/>
              <a:gd name="csX9" fmla="*/ 5585806 w 5585806"/>
              <a:gd name="csY9" fmla="*/ 64008 h 64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585806" h="64008" extrusionOk="0">
                <a:moveTo>
                  <a:pt x="0" y="0"/>
                </a:moveTo>
                <a:cubicBezTo>
                  <a:pt x="374999" y="30705"/>
                  <a:pt x="634986" y="-18497"/>
                  <a:pt x="809942" y="9281"/>
                </a:cubicBezTo>
                <a:cubicBezTo>
                  <a:pt x="984898" y="37059"/>
                  <a:pt x="1199255" y="-11776"/>
                  <a:pt x="1340593" y="15362"/>
                </a:cubicBezTo>
                <a:cubicBezTo>
                  <a:pt x="1481931" y="42500"/>
                  <a:pt x="1700728" y="-6702"/>
                  <a:pt x="1871245" y="21443"/>
                </a:cubicBezTo>
                <a:cubicBezTo>
                  <a:pt x="2041762" y="49588"/>
                  <a:pt x="2277550" y="32520"/>
                  <a:pt x="2513613" y="28804"/>
                </a:cubicBezTo>
                <a:cubicBezTo>
                  <a:pt x="2749676" y="25087"/>
                  <a:pt x="2794361" y="34625"/>
                  <a:pt x="3044264" y="34884"/>
                </a:cubicBezTo>
                <a:cubicBezTo>
                  <a:pt x="3294167" y="35143"/>
                  <a:pt x="3346865" y="14086"/>
                  <a:pt x="3630774" y="41605"/>
                </a:cubicBezTo>
                <a:cubicBezTo>
                  <a:pt x="3914683" y="69123"/>
                  <a:pt x="4164810" y="20395"/>
                  <a:pt x="4384858" y="50246"/>
                </a:cubicBezTo>
                <a:cubicBezTo>
                  <a:pt x="4604906" y="80097"/>
                  <a:pt x="4808217" y="78633"/>
                  <a:pt x="4971367" y="56967"/>
                </a:cubicBezTo>
                <a:cubicBezTo>
                  <a:pt x="5134517" y="35301"/>
                  <a:pt x="5368003" y="52580"/>
                  <a:pt x="5585806" y="64008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C772010-939F-DA93-FADD-A581DAF54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582" y="3208020"/>
            <a:ext cx="5495781" cy="103813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5pPr marL="749808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</a:p>
        </p:txBody>
      </p:sp>
    </p:spTree>
    <p:extLst>
      <p:ext uri="{BB962C8B-B14F-4D97-AF65-F5344CB8AC3E}">
        <p14:creationId xmlns:p14="http://schemas.microsoft.com/office/powerpoint/2010/main" val="131625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D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6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5A67A3F-385D-E848-2CF4-93CA90612E86}"/>
              </a:ext>
            </a:extLst>
          </p:cNvPr>
          <p:cNvSpPr/>
          <p:nvPr userDrawn="1"/>
        </p:nvSpPr>
        <p:spPr>
          <a:xfrm>
            <a:off x="1832451" y="0"/>
            <a:ext cx="7928769" cy="6797226"/>
          </a:xfrm>
          <a:custGeom>
            <a:avLst/>
            <a:gdLst>
              <a:gd name="csX0" fmla="*/ 0 w 7928769"/>
              <a:gd name="csY0" fmla="*/ 3398613 h 6797226"/>
              <a:gd name="csX1" fmla="*/ 3964385 w 7928769"/>
              <a:gd name="csY1" fmla="*/ 0 h 6797226"/>
              <a:gd name="csX2" fmla="*/ 7928770 w 7928769"/>
              <a:gd name="csY2" fmla="*/ 3398613 h 6797226"/>
              <a:gd name="csX3" fmla="*/ 3964385 w 7928769"/>
              <a:gd name="csY3" fmla="*/ 6797226 h 6797226"/>
              <a:gd name="csX4" fmla="*/ 0 w 7928769"/>
              <a:gd name="csY4" fmla="*/ 3398613 h 6797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928769" h="6797226" fill="none" extrusionOk="0">
                <a:moveTo>
                  <a:pt x="0" y="3398613"/>
                </a:moveTo>
                <a:cubicBezTo>
                  <a:pt x="270599" y="1594196"/>
                  <a:pt x="2060964" y="57853"/>
                  <a:pt x="3964385" y="0"/>
                </a:cubicBezTo>
                <a:cubicBezTo>
                  <a:pt x="6059604" y="125747"/>
                  <a:pt x="7792690" y="1465743"/>
                  <a:pt x="7928770" y="3398613"/>
                </a:cubicBezTo>
                <a:cubicBezTo>
                  <a:pt x="8350654" y="5759598"/>
                  <a:pt x="5795002" y="7260981"/>
                  <a:pt x="3964385" y="6797226"/>
                </a:cubicBezTo>
                <a:cubicBezTo>
                  <a:pt x="1359632" y="7158216"/>
                  <a:pt x="-101728" y="5007639"/>
                  <a:pt x="0" y="3398613"/>
                </a:cubicBezTo>
                <a:close/>
              </a:path>
              <a:path w="7928769" h="6797226" stroke="0" extrusionOk="0">
                <a:moveTo>
                  <a:pt x="0" y="3398613"/>
                </a:moveTo>
                <a:cubicBezTo>
                  <a:pt x="-480690" y="1845272"/>
                  <a:pt x="1815019" y="-567874"/>
                  <a:pt x="3964385" y="0"/>
                </a:cubicBezTo>
                <a:cubicBezTo>
                  <a:pt x="6056381" y="13375"/>
                  <a:pt x="7974699" y="1433151"/>
                  <a:pt x="7928770" y="3398613"/>
                </a:cubicBezTo>
                <a:cubicBezTo>
                  <a:pt x="7941712" y="5710485"/>
                  <a:pt x="6245064" y="7262059"/>
                  <a:pt x="3964385" y="6797226"/>
                </a:cubicBezTo>
                <a:cubicBezTo>
                  <a:pt x="2072183" y="6874070"/>
                  <a:pt x="313140" y="5558931"/>
                  <a:pt x="0" y="3398613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miter lim="800000"/>
            <a:extLst>
              <a:ext uri="{C807C97D-BFC1-408E-A445-0C87EB9F89A2}">
                <ask:lineSketchStyleProps xmlns:ask="http://schemas.microsoft.com/office/drawing/2018/sketchyshapes" sd="24879315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Teckensnitt, Grafik, logotyp, grafisk design">
            <a:extLst>
              <a:ext uri="{FF2B5EF4-FFF2-40B4-BE49-F238E27FC236}">
                <a16:creationId xmlns:a16="http://schemas.microsoft.com/office/drawing/2014/main" id="{935620E2-56BE-EBD4-635E-5CAFAB52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82E7002-446C-037D-2CC6-BDF40A103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2727948"/>
            <a:ext cx="5616575" cy="1242389"/>
          </a:xfrm>
        </p:spPr>
        <p:txBody>
          <a:bodyPr>
            <a:normAutofit/>
          </a:bodyPr>
          <a:lstStyle>
            <a:lvl1pPr algn="ctr">
              <a:defRPr sz="80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Vad kan du?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1CFBA61D-8C70-EC8A-FCFD-10D7023C0D49}"/>
              </a:ext>
            </a:extLst>
          </p:cNvPr>
          <p:cNvSpPr/>
          <p:nvPr userDrawn="1"/>
        </p:nvSpPr>
        <p:spPr>
          <a:xfrm flipV="1">
            <a:off x="3048000" y="3970336"/>
            <a:ext cx="5616574" cy="45719"/>
          </a:xfrm>
          <a:custGeom>
            <a:avLst/>
            <a:gdLst>
              <a:gd name="csX0" fmla="*/ 0 w 5616574"/>
              <a:gd name="csY0" fmla="*/ 0 h 45719"/>
              <a:gd name="csX1" fmla="*/ 736395 w 5616574"/>
              <a:gd name="csY1" fmla="*/ 5994 h 45719"/>
              <a:gd name="csX2" fmla="*/ 1191962 w 5616574"/>
              <a:gd name="csY2" fmla="*/ 9703 h 45719"/>
              <a:gd name="csX3" fmla="*/ 1647528 w 5616574"/>
              <a:gd name="csY3" fmla="*/ 13411 h 45719"/>
              <a:gd name="csX4" fmla="*/ 2215426 w 5616574"/>
              <a:gd name="csY4" fmla="*/ 18034 h 45719"/>
              <a:gd name="csX5" fmla="*/ 2670993 w 5616574"/>
              <a:gd name="csY5" fmla="*/ 21742 h 45719"/>
              <a:gd name="csX6" fmla="*/ 3182725 w 5616574"/>
              <a:gd name="csY6" fmla="*/ 25907 h 45719"/>
              <a:gd name="csX7" fmla="*/ 3862955 w 5616574"/>
              <a:gd name="csY7" fmla="*/ 31445 h 45719"/>
              <a:gd name="csX8" fmla="*/ 4374687 w 5616574"/>
              <a:gd name="csY8" fmla="*/ 35610 h 45719"/>
              <a:gd name="csX9" fmla="*/ 5616574 w 5616574"/>
              <a:gd name="csY9" fmla="*/ 45719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616574" h="45719" extrusionOk="0">
                <a:moveTo>
                  <a:pt x="0" y="0"/>
                </a:moveTo>
                <a:cubicBezTo>
                  <a:pt x="357673" y="-24757"/>
                  <a:pt x="553717" y="39522"/>
                  <a:pt x="736395" y="5994"/>
                </a:cubicBezTo>
                <a:cubicBezTo>
                  <a:pt x="919074" y="-27533"/>
                  <a:pt x="1092991" y="13936"/>
                  <a:pt x="1191962" y="9703"/>
                </a:cubicBezTo>
                <a:cubicBezTo>
                  <a:pt x="1290933" y="5469"/>
                  <a:pt x="1475315" y="13452"/>
                  <a:pt x="1647528" y="13411"/>
                </a:cubicBezTo>
                <a:cubicBezTo>
                  <a:pt x="1819741" y="13370"/>
                  <a:pt x="1985130" y="22320"/>
                  <a:pt x="2215426" y="18034"/>
                </a:cubicBezTo>
                <a:cubicBezTo>
                  <a:pt x="2445722" y="13748"/>
                  <a:pt x="2541084" y="38397"/>
                  <a:pt x="2670993" y="21742"/>
                </a:cubicBezTo>
                <a:cubicBezTo>
                  <a:pt x="2800902" y="5087"/>
                  <a:pt x="2946932" y="12343"/>
                  <a:pt x="3182725" y="25907"/>
                </a:cubicBezTo>
                <a:cubicBezTo>
                  <a:pt x="3418518" y="39471"/>
                  <a:pt x="3693706" y="28252"/>
                  <a:pt x="3862955" y="31445"/>
                </a:cubicBezTo>
                <a:cubicBezTo>
                  <a:pt x="4032204" y="34638"/>
                  <a:pt x="4234536" y="16922"/>
                  <a:pt x="4374687" y="35610"/>
                </a:cubicBezTo>
                <a:cubicBezTo>
                  <a:pt x="4514838" y="54298"/>
                  <a:pt x="5312537" y="8505"/>
                  <a:pt x="5616574" y="45719"/>
                </a:cubicBezTo>
              </a:path>
            </a:pathLst>
          </a:custGeom>
          <a:noFill/>
          <a:ln w="79375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BA981A7-9892-6BAB-CD19-0DE2A160E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7275" y="4411663"/>
            <a:ext cx="4449763" cy="52546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Om modulens namn</a:t>
            </a:r>
          </a:p>
        </p:txBody>
      </p:sp>
    </p:spTree>
    <p:extLst>
      <p:ext uri="{BB962C8B-B14F-4D97-AF65-F5344CB8AC3E}">
        <p14:creationId xmlns:p14="http://schemas.microsoft.com/office/powerpoint/2010/main" val="236160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40119-B159-D750-3745-4B419DED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7E39F-103A-C29A-FCCC-B0647C4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ADEA5-B242-1EAD-B103-F7D1CE7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3E9823-1E6E-0F6E-0C26-8B044A03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986CD-B09E-CCCD-CA57-F2B824E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872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32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98B2D-EA78-0D92-EB59-56209F7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0E7B2B-1DB1-437D-B2AC-BFFBFAA78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7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FCE14-2711-22EB-CC76-5FEFBAEC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EE72C4-D2FA-3162-1176-2436D624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06D99-D7F3-A56F-14A7-FFD4811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8E5291-CF70-2415-28D0-31EC2D0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AB5225-402A-D6E0-F0F9-F023E4E8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9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B425D-C9D7-FAF6-1AE9-0954FB37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EAAFA8-9413-B519-FBED-8728F9D9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CE68C9-B836-B36E-3709-B59D78EF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05FAF-E661-F9BF-9848-EA181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5A3901-57CC-603B-F916-B2B03A50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D1432C-668F-9BD6-7D41-8321A320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9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45995-483F-C4CC-7455-1C78AD63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B28792-CB50-5FF8-3F15-BD6DCEB7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013FAA-6358-BC0F-BAEE-56CFBFD39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BA2E74-EE66-1403-BBE4-172364F1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B3C050-BAB8-D3EE-AA4D-6C81948CC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1A291B-BECA-1A6C-E184-88ADC31F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9A7980-B7DE-A704-92F4-9228B6D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2B000C-6AE8-9603-82BA-FB8E92D2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5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5C7BB-98CC-7B8C-DC8A-519B776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72A1A7-54EA-461B-708F-B3531545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4FFFEAD-717A-783A-EEA0-AB503F77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A8FFE0-561A-3A3B-6F48-D0C6007E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4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0827BB-8E74-E612-06E8-128528F6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100215-F9F0-0AB1-C211-30BD6F8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EF6B5F-F059-DD95-2D21-0ADEF67C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D07C1-D196-EE34-FC49-C5154BA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17261-51C2-3F09-0536-77B41FF7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E9A1D2-FE29-8A2A-6325-276E146D2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5F0C75-F34F-DBCC-6144-91A1733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171B8D-6213-3F46-4134-CBC7965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E9A531-9E77-B6F1-77CE-615942D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7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81136-DABE-7578-0BDC-D1D36D8C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B50A0F3-3F0C-237D-4BCC-2F386D20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162A7-3BB6-8A5B-4E43-DFDF8C89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B850D9-0E2E-63B4-A2EB-1E9437FB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7FBACF-ECAE-FDBE-37AD-401C78C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49FC98-A54B-C03E-FEFD-BD8167F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4069F9C-8D97-5933-2310-0DE08B97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8A9E0-DE54-A889-0E20-211011C7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55AD5-5210-6B28-9151-A5581CBB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EFBAA-811B-4B42-B05E-1BAC7D733A22}" type="datetimeFigureOut">
              <a:rPr lang="sv-SE" smtClean="0"/>
              <a:t>2026-05-19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ECD48-821D-73A1-CEA3-577D1930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C15B1-F93D-8411-DC51-6ED3520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6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ckensnitt, Grafik, logotyp, grafisk design">
            <a:extLst>
              <a:ext uri="{FF2B5EF4-FFF2-40B4-BE49-F238E27FC236}">
                <a16:creationId xmlns:a16="http://schemas.microsoft.com/office/drawing/2014/main" id="{534A4138-88FA-8A00-F90F-63E95F7117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4F8CD20E-2018-47C9-9130-847F849B3E81}"/>
              </a:ext>
            </a:extLst>
          </p:cNvPr>
          <p:cNvSpPr/>
          <p:nvPr userDrawn="1"/>
        </p:nvSpPr>
        <p:spPr>
          <a:xfrm>
            <a:off x="1097280" y="1741713"/>
            <a:ext cx="10058400" cy="12192"/>
          </a:xfrm>
          <a:custGeom>
            <a:avLst/>
            <a:gdLst>
              <a:gd name="csX0" fmla="*/ 0 w 10058400"/>
              <a:gd name="csY0" fmla="*/ 0 h 12192"/>
              <a:gd name="csX1" fmla="*/ 871728 w 10058400"/>
              <a:gd name="csY1" fmla="*/ 1057 h 12192"/>
              <a:gd name="csX2" fmla="*/ 1240536 w 10058400"/>
              <a:gd name="csY2" fmla="*/ 1504 h 12192"/>
              <a:gd name="csX3" fmla="*/ 1609344 w 10058400"/>
              <a:gd name="csY3" fmla="*/ 1951 h 12192"/>
              <a:gd name="csX4" fmla="*/ 2179320 w 10058400"/>
              <a:gd name="csY4" fmla="*/ 2642 h 12192"/>
              <a:gd name="csX5" fmla="*/ 2548128 w 10058400"/>
              <a:gd name="csY5" fmla="*/ 3089 h 12192"/>
              <a:gd name="csX6" fmla="*/ 3017520 w 10058400"/>
              <a:gd name="csY6" fmla="*/ 3658 h 12192"/>
              <a:gd name="csX7" fmla="*/ 3788664 w 10058400"/>
              <a:gd name="csY7" fmla="*/ 4592 h 12192"/>
              <a:gd name="csX8" fmla="*/ 4258056 w 10058400"/>
              <a:gd name="csY8" fmla="*/ 5161 h 12192"/>
              <a:gd name="csX9" fmla="*/ 5129784 w 10058400"/>
              <a:gd name="csY9" fmla="*/ 6218 h 12192"/>
              <a:gd name="csX10" fmla="*/ 5900928 w 10058400"/>
              <a:gd name="csY10" fmla="*/ 7153 h 12192"/>
              <a:gd name="csX11" fmla="*/ 6269736 w 10058400"/>
              <a:gd name="csY11" fmla="*/ 7600 h 12192"/>
              <a:gd name="csX12" fmla="*/ 6839712 w 10058400"/>
              <a:gd name="csY12" fmla="*/ 8291 h 12192"/>
              <a:gd name="csX13" fmla="*/ 7409688 w 10058400"/>
              <a:gd name="csY13" fmla="*/ 8981 h 12192"/>
              <a:gd name="csX14" fmla="*/ 7879080 w 10058400"/>
              <a:gd name="csY14" fmla="*/ 9550 h 12192"/>
              <a:gd name="csX15" fmla="*/ 8348472 w 10058400"/>
              <a:gd name="csY15" fmla="*/ 10119 h 12192"/>
              <a:gd name="csX16" fmla="*/ 9220200 w 10058400"/>
              <a:gd name="csY16" fmla="*/ 11176 h 12192"/>
              <a:gd name="csX17" fmla="*/ 10058400 w 10058400"/>
              <a:gd name="csY17" fmla="*/ 12192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058400" h="12192" extrusionOk="0">
                <a:moveTo>
                  <a:pt x="0" y="0"/>
                </a:moveTo>
                <a:cubicBezTo>
                  <a:pt x="223466" y="-14029"/>
                  <a:pt x="640167" y="-32712"/>
                  <a:pt x="871728" y="1057"/>
                </a:cubicBezTo>
                <a:cubicBezTo>
                  <a:pt x="1103289" y="34826"/>
                  <a:pt x="1109019" y="-14045"/>
                  <a:pt x="1240536" y="1504"/>
                </a:cubicBezTo>
                <a:cubicBezTo>
                  <a:pt x="1372053" y="17053"/>
                  <a:pt x="1531799" y="18992"/>
                  <a:pt x="1609344" y="1951"/>
                </a:cubicBezTo>
                <a:cubicBezTo>
                  <a:pt x="1686889" y="-15090"/>
                  <a:pt x="2048601" y="17166"/>
                  <a:pt x="2179320" y="2642"/>
                </a:cubicBezTo>
                <a:cubicBezTo>
                  <a:pt x="2310039" y="-11882"/>
                  <a:pt x="2425375" y="-10941"/>
                  <a:pt x="2548128" y="3089"/>
                </a:cubicBezTo>
                <a:cubicBezTo>
                  <a:pt x="2670881" y="17119"/>
                  <a:pt x="2851048" y="6640"/>
                  <a:pt x="3017520" y="3658"/>
                </a:cubicBezTo>
                <a:cubicBezTo>
                  <a:pt x="3183992" y="676"/>
                  <a:pt x="3409594" y="11406"/>
                  <a:pt x="3788664" y="4592"/>
                </a:cubicBezTo>
                <a:cubicBezTo>
                  <a:pt x="4167734" y="-2222"/>
                  <a:pt x="4100357" y="19064"/>
                  <a:pt x="4258056" y="5161"/>
                </a:cubicBezTo>
                <a:cubicBezTo>
                  <a:pt x="4415755" y="-8742"/>
                  <a:pt x="4870554" y="43971"/>
                  <a:pt x="5129784" y="6218"/>
                </a:cubicBezTo>
                <a:cubicBezTo>
                  <a:pt x="5389014" y="-31535"/>
                  <a:pt x="5723667" y="-11245"/>
                  <a:pt x="5900928" y="7153"/>
                </a:cubicBezTo>
                <a:cubicBezTo>
                  <a:pt x="6078189" y="25551"/>
                  <a:pt x="6147927" y="-121"/>
                  <a:pt x="6269736" y="7600"/>
                </a:cubicBezTo>
                <a:cubicBezTo>
                  <a:pt x="6391545" y="15321"/>
                  <a:pt x="6664425" y="-3327"/>
                  <a:pt x="6839712" y="8291"/>
                </a:cubicBezTo>
                <a:cubicBezTo>
                  <a:pt x="7014999" y="19908"/>
                  <a:pt x="7163735" y="-18129"/>
                  <a:pt x="7409688" y="8981"/>
                </a:cubicBezTo>
                <a:cubicBezTo>
                  <a:pt x="7655641" y="36091"/>
                  <a:pt x="7667021" y="32365"/>
                  <a:pt x="7879080" y="9550"/>
                </a:cubicBezTo>
                <a:cubicBezTo>
                  <a:pt x="8091139" y="-13265"/>
                  <a:pt x="8161508" y="17965"/>
                  <a:pt x="8348472" y="10119"/>
                </a:cubicBezTo>
                <a:cubicBezTo>
                  <a:pt x="8535436" y="2273"/>
                  <a:pt x="9029229" y="34470"/>
                  <a:pt x="9220200" y="11176"/>
                </a:cubicBezTo>
                <a:cubicBezTo>
                  <a:pt x="9411171" y="-12118"/>
                  <a:pt x="9812599" y="3929"/>
                  <a:pt x="10058400" y="12192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9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6CF66C3-030D-B684-A039-CF91B9C57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/>
              <a:t>Ren vinnare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4A9A89-0BC1-DA08-35CB-6A6EB6C99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 dirty="0"/>
              <a:t>Konsekvenser</a:t>
            </a:r>
          </a:p>
        </p:txBody>
      </p:sp>
    </p:spTree>
    <p:extLst>
      <p:ext uri="{BB962C8B-B14F-4D97-AF65-F5344CB8AC3E}">
        <p14:creationId xmlns:p14="http://schemas.microsoft.com/office/powerpoint/2010/main" val="40959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5A5A-597E-3ACE-1F80-72DD73DE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B39A3-1A57-840F-0243-C4470C7C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Jag har koll på…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28D1B4-1B51-2A75-77B5-C7BE561E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93" y="3113723"/>
            <a:ext cx="2590483" cy="259048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EB7247B-C0E4-5D95-C411-65DC8531C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05531" y="2040859"/>
            <a:ext cx="486222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Att doping kan vara farligt för hälsan.</a:t>
            </a:r>
            <a:br>
              <a:rPr lang="sv-SE" dirty="0"/>
            </a:br>
            <a:r>
              <a:rPr lang="sv-SE" dirty="0"/>
              <a:t>Det kan skada kroppen under lång tid.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altLang="sv-SE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Att doping kan ge problem med lagen, pengar och med andra människor.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v-SE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v-SE" dirty="0"/>
              <a:t>Att doping kan få dig avstängd från idrotten.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38A3B8-6CE6-FC41-86C8-2036370F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67752" y="1737359"/>
            <a:ext cx="1401939" cy="140193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CA80E6C-E825-4B30-6564-996F8555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3586" y="3828527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3DE4E-00BD-8721-0847-0D65FAC5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i="1" dirty="0"/>
              <a:t>Bilder: </a:t>
            </a:r>
            <a:r>
              <a:rPr lang="sv-SE" sz="2000" i="1" dirty="0" err="1"/>
              <a:t>Papunets</a:t>
            </a:r>
            <a:r>
              <a:rPr lang="sv-SE" sz="2000" i="1" dirty="0"/>
              <a:t> </a:t>
            </a:r>
            <a:r>
              <a:rPr lang="sv-SE" sz="2000" i="1" dirty="0" err="1"/>
              <a:t>bildbank</a:t>
            </a:r>
            <a:r>
              <a:rPr lang="sv-SE" sz="2000" i="1" dirty="0"/>
              <a:t>, papunet.net, Elina </a:t>
            </a:r>
            <a:r>
              <a:rPr lang="sv-SE" sz="2000" i="1" dirty="0" err="1"/>
              <a:t>Vanninen</a:t>
            </a:r>
            <a:r>
              <a:rPr lang="sv-SE" sz="2000" i="1" dirty="0"/>
              <a:t>, </a:t>
            </a:r>
            <a:r>
              <a:rPr lang="sv-SE" sz="2000" dirty="0" err="1"/>
              <a:t>Annakaisa</a:t>
            </a:r>
            <a:r>
              <a:rPr lang="sv-SE" sz="2000" dirty="0"/>
              <a:t> Ojanen, </a:t>
            </a:r>
            <a:r>
              <a:rPr lang="sv-SE" sz="2000" i="1" dirty="0"/>
              <a:t>Sergio </a:t>
            </a:r>
            <a:r>
              <a:rPr lang="sv-SE" sz="2000" i="1" dirty="0" err="1"/>
              <a:t>Palao</a:t>
            </a:r>
            <a:r>
              <a:rPr lang="sv-SE" sz="2000" i="1" dirty="0"/>
              <a:t> / ARASAAC, </a:t>
            </a:r>
            <a:r>
              <a:rPr lang="sv-SE" sz="2000" i="1" dirty="0" err="1"/>
              <a:t>Kuvako</a:t>
            </a:r>
            <a:r>
              <a:rPr lang="sv-SE" sz="2000" i="1" dirty="0"/>
              <a:t>, </a:t>
            </a:r>
            <a:r>
              <a:rPr lang="sv-SE" sz="2000" i="1" dirty="0" err="1"/>
              <a:t>Mulberry</a:t>
            </a:r>
            <a:r>
              <a:rPr lang="sv-SE" sz="2000" i="1" dirty="0"/>
              <a:t> Symbols och </a:t>
            </a:r>
            <a:r>
              <a:rPr lang="sv-SE" sz="2000" i="1" dirty="0" err="1"/>
              <a:t>Sclera</a:t>
            </a:r>
            <a:r>
              <a:rPr lang="sv-SE" sz="2000" i="1" dirty="0"/>
              <a:t>. Vissa bilder är redigerade från originalversion.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Logga: Antidoping Sverige, WADA samt Riksidrottsförbundet hämtade från respektive webbplats.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Foto: Antidoping Sverige</a:t>
            </a:r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r>
              <a:rPr lang="sv-SE" sz="2000" i="1" dirty="0"/>
              <a:t>Materialet är framtaget av Antidoping Sverige. 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032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C23B8-A518-1015-195D-4565461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23092A-35AB-8454-B09E-A258ACD9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90846"/>
            <a:ext cx="7028148" cy="4143719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Doping är allvarligt och ger konsekvenser.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Med det menas att doping kan skada dig på olika sätt, både just nu och i framtiden. 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Exempelvis kan din kropp och din hälsa bli skadad.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kan också bli avstängd från din idrott.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Andra personer kan också tycka och tänka om dig på ett dåligt sätt.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Även din karriär som idrottare skadas.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3EA41F-A2A9-E5FA-4A05-8110864B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09" y="2226970"/>
            <a:ext cx="2893671" cy="28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C21F4-80AD-0842-83CF-EE57D0E6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Sociala konsekvenser av doping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DB12E5-A5A2-A7F5-A134-46848F6E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6116"/>
            <a:ext cx="10058400" cy="3882978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sv-SE" dirty="0"/>
              <a:t>Med sociala konsekvenser menas hur något påverkar ditt liv med andra människor. </a:t>
            </a:r>
            <a:br>
              <a:rPr lang="sv-SE" dirty="0"/>
            </a:br>
            <a:r>
              <a:rPr lang="sv-SE" dirty="0"/>
              <a:t>Exempelvis;</a:t>
            </a:r>
          </a:p>
          <a:p>
            <a:pPr marL="108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din familj inte vill vara med dig eller inte vill stötta dig i din idrott.</a:t>
            </a:r>
            <a:br>
              <a:rPr lang="sv-SE" dirty="0"/>
            </a:br>
            <a:endParaRPr lang="sv-SE" dirty="0"/>
          </a:p>
          <a:p>
            <a:pPr marL="108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dina vänner inte vill vara med dig för att du dopat dig.</a:t>
            </a:r>
            <a:br>
              <a:rPr lang="sv-SE" dirty="0"/>
            </a:br>
            <a:endParaRPr lang="sv-SE" dirty="0"/>
          </a:p>
          <a:p>
            <a:pPr marL="108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du inte får träna och tävla kan du känna dig ensam och utanför.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09B69AC-5B0F-D40C-D251-960DE047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698" y="3170641"/>
            <a:ext cx="1730022" cy="17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0BDDC-67B3-FB00-157B-68B2F2C4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49C35-2FE4-3C06-8A10-3784B1F4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Juridiska konsekvenser av doping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DFA06-DF83-7726-C1B2-02C762CD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6116"/>
            <a:ext cx="10058400" cy="3882978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sv-SE" dirty="0"/>
              <a:t>Med juridiska konsekvenser menas vad som kan hända enligt reglerna om du bryter mot dem. Du kan få ett straff om du dopar dig som påverkar din framtid som idrottare.</a:t>
            </a:r>
            <a:br>
              <a:rPr lang="sv-SE" dirty="0"/>
            </a:br>
            <a:r>
              <a:rPr lang="sv-SE" dirty="0"/>
              <a:t>Exempelvis;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du blir avstängd och inte får träna eller tävla med din idrott.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 Om du behöver sitta i fängelse för att du brutit mot Dopningslagen.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5CD151B-CB9E-EAD7-7896-B1A86410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803" y="2765777"/>
            <a:ext cx="2549877" cy="254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27710-F098-7976-2B55-49C1331B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8A50B-9109-E851-1383-8A514374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Ekonomiska konsekvenser av doping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A058E6-41DE-7323-2B39-6A54EDD2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6116"/>
            <a:ext cx="10058400" cy="3882978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sv-SE" dirty="0"/>
              <a:t>Med ekonomiska konsekvenser menas hur något påverkar dina pengar och din ekonomi.</a:t>
            </a:r>
            <a:br>
              <a:rPr lang="sv-SE" dirty="0"/>
            </a:br>
            <a:r>
              <a:rPr lang="sv-SE" dirty="0"/>
              <a:t>Exempelvis;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du inte får ett jobb för att du dopat dig. Då får du heller ingen lön.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du måste ge tillbaka pengar du fått som pris, för att du dopat dig.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D0D0695-3DEC-599A-08F0-9703C7923DC9}"/>
              </a:ext>
            </a:extLst>
          </p:cNvPr>
          <p:cNvGrpSpPr/>
          <p:nvPr/>
        </p:nvGrpSpPr>
        <p:grpSpPr>
          <a:xfrm>
            <a:off x="8342487" y="2578487"/>
            <a:ext cx="2813193" cy="2536189"/>
            <a:chOff x="8136747" y="2427110"/>
            <a:chExt cx="3179939" cy="317993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C344903-0680-0BA2-0A35-3E44F0C6E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6747" y="2427110"/>
              <a:ext cx="3179939" cy="3179939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7C98C2D3-7D85-BD01-B453-3A91E0217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79" b="90606" l="5500" r="98500">
                          <a14:foregroundMark x1="81000" y1="24848" x2="98500" y2="37273"/>
                          <a14:foregroundMark x1="94500" y1="39394" x2="73500" y2="13333"/>
                          <a14:foregroundMark x1="92750" y1="29697" x2="72250" y2="14242"/>
                          <a14:foregroundMark x1="72250" y1="14242" x2="84500" y2="31212"/>
                          <a14:foregroundMark x1="88750" y1="33939" x2="86500" y2="32424"/>
                          <a14:foregroundMark x1="11000" y1="39394" x2="10500" y2="49697"/>
                          <a14:foregroundMark x1="6500" y1="44848" x2="5500" y2="41515"/>
                          <a14:foregroundMark x1="32500" y1="73636" x2="32500" y2="73636"/>
                          <a14:foregroundMark x1="66750" y1="39394" x2="66750" y2="39394"/>
                          <a14:foregroundMark x1="64750" y1="38182" x2="64750" y2="38182"/>
                          <a14:foregroundMark x1="63500" y1="34545" x2="63500" y2="34545"/>
                          <a14:foregroundMark x1="62250" y1="40000" x2="65750" y2="42121"/>
                          <a14:foregroundMark x1="61750" y1="44848" x2="65750" y2="31818"/>
                          <a14:foregroundMark x1="64750" y1="28485" x2="62000" y2="38485"/>
                          <a14:foregroundMark x1="80000" y1="43333" x2="73000" y2="37273"/>
                          <a14:foregroundMark x1="85750" y1="37273" x2="79000" y2="59091"/>
                          <a14:foregroundMark x1="61750" y1="83636" x2="63000" y2="80000"/>
                          <a14:foregroundMark x1="66000" y1="80909" x2="94500" y2="37879"/>
                          <a14:foregroundMark x1="86500" y1="36667" x2="71500" y2="18485"/>
                          <a14:foregroundMark x1="70750" y1="15152" x2="57000" y2="10606"/>
                          <a14:foregroundMark x1="68750" y1="15455" x2="68250" y2="7879"/>
                          <a14:foregroundMark x1="55500" y1="90606" x2="61250" y2="906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88859" y="4198394"/>
              <a:ext cx="1605861" cy="1324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CA011-5836-7290-62AB-8524AA3A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EAE166-2C30-14CC-92A6-F0BC56C5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Hälsokonsekvenser av doping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E5883-ECBD-C526-3AB0-6E59E401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6116"/>
            <a:ext cx="10058400" cy="3882978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sv-SE" dirty="0"/>
              <a:t>Med hälsokonsekvenser menas hur något påverkar din kropp och hur du mår.</a:t>
            </a:r>
            <a:br>
              <a:rPr lang="sv-SE" dirty="0"/>
            </a:br>
            <a:r>
              <a:rPr lang="sv-SE" dirty="0"/>
              <a:t>Exempelvis;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din kropp blir skadad av doping.</a:t>
            </a:r>
            <a:br>
              <a:rPr lang="sv-SE" dirty="0"/>
            </a:br>
            <a:endParaRPr lang="sv-SE" dirty="0"/>
          </a:p>
          <a:p>
            <a:pPr marL="10800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Om du inte mår bra, även fast du slutat med doping.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A16576-1799-4549-9A7C-C63BAECA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046" y="2531288"/>
            <a:ext cx="2792634" cy="27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942A-249F-9D0D-2353-95150518A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C102D-49E7-6264-9096-CFE39CA4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hälsokonsekvenser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F9639E-9292-E798-3C92-E401D780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sv-SE" dirty="0"/>
              <a:t>Hur doping påverkar vår kropp och hur vi mår är olika.</a:t>
            </a:r>
            <a:br>
              <a:rPr lang="sv-SE" dirty="0"/>
            </a:br>
            <a:r>
              <a:rPr lang="sv-SE" dirty="0"/>
              <a:t>Här är några exempel på hur doping kan förändra dig; </a:t>
            </a:r>
          </a:p>
          <a:p>
            <a:pPr marL="108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Utseendet kan förändras.</a:t>
            </a:r>
            <a:br>
              <a:rPr lang="sv-SE" dirty="0"/>
            </a:br>
            <a:endParaRPr lang="sv-SE" dirty="0"/>
          </a:p>
          <a:p>
            <a:pPr marL="108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Humöret kan förändras. Exempelvis kan du bli argare och mer ledsen.</a:t>
            </a:r>
            <a:br>
              <a:rPr lang="sv-SE" dirty="0"/>
            </a:br>
            <a:endParaRPr lang="sv-SE" dirty="0"/>
          </a:p>
          <a:p>
            <a:pPr marL="1080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dirty="0"/>
              <a:t>Hjärtat kan bli skadat på ett sätt som märks länge.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6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C21F4-80AD-0842-83CF-EE57D0E6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40" y="929416"/>
            <a:ext cx="3200400" cy="2286000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5"/>
                </a:solidFill>
              </a:rPr>
              <a:t>Vilka hör ihop?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7DA8E6-A11E-15E5-C82D-9BB9D2DB6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633884"/>
            <a:ext cx="3200400" cy="67132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Vilket påstående hör ihop med vilken konsekvens av doping?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52461B6-51FF-0516-097D-FEF7A50CACAF}"/>
              </a:ext>
            </a:extLst>
          </p:cNvPr>
          <p:cNvSpPr/>
          <p:nvPr/>
        </p:nvSpPr>
        <p:spPr>
          <a:xfrm>
            <a:off x="8489833" y="2236056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Juridiska konsekvenser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F3733DEC-3D26-56B8-C914-C3CE8A95E84F}"/>
              </a:ext>
            </a:extLst>
          </p:cNvPr>
          <p:cNvSpPr/>
          <p:nvPr/>
        </p:nvSpPr>
        <p:spPr>
          <a:xfrm>
            <a:off x="8454062" y="3676482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Sociala konsekvenser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B8E1E89-15BF-0BD3-95FD-238A609F36FF}"/>
              </a:ext>
            </a:extLst>
          </p:cNvPr>
          <p:cNvSpPr/>
          <p:nvPr/>
        </p:nvSpPr>
        <p:spPr>
          <a:xfrm>
            <a:off x="8489833" y="5116908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Ekonomiska konsekvenser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330DA7-0035-E77A-F697-665914DFE0C0}"/>
              </a:ext>
            </a:extLst>
          </p:cNvPr>
          <p:cNvSpPr/>
          <p:nvPr/>
        </p:nvSpPr>
        <p:spPr>
          <a:xfrm>
            <a:off x="8454062" y="795630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Hälsokonsekvenser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2020D3C1-D5AE-4625-BD22-AFCB56EBA6FB}"/>
              </a:ext>
            </a:extLst>
          </p:cNvPr>
          <p:cNvSpPr/>
          <p:nvPr/>
        </p:nvSpPr>
        <p:spPr>
          <a:xfrm>
            <a:off x="4670534" y="795630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r>
              <a:rPr lang="sv-SE" sz="1600" dirty="0">
                <a:solidFill>
                  <a:schemeClr val="tx1"/>
                </a:solidFill>
              </a:rPr>
              <a:t>Hur doping kan påverka dina pengar och din ekonomi. Exempelvis om du inte får jobb.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016436A0-1869-FBE4-82E7-2008DDD90AA5}"/>
              </a:ext>
            </a:extLst>
          </p:cNvPr>
          <p:cNvSpPr/>
          <p:nvPr/>
        </p:nvSpPr>
        <p:spPr>
          <a:xfrm>
            <a:off x="4670534" y="2236055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tlCol="0" anchor="ctr" anchorCtr="0"/>
          <a:lstStyle/>
          <a:p>
            <a:r>
              <a:rPr lang="sv-SE" sz="1600" dirty="0">
                <a:solidFill>
                  <a:schemeClr val="tx1"/>
                </a:solidFill>
              </a:rPr>
              <a:t>Hur något påverkar ditt liv med andra människor. Exempelvis hur din familj och vänner är mot dig. 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D31EF316-4C3F-F938-7F95-97461955B6D4}"/>
              </a:ext>
            </a:extLst>
          </p:cNvPr>
          <p:cNvSpPr/>
          <p:nvPr/>
        </p:nvSpPr>
        <p:spPr>
          <a:xfrm>
            <a:off x="4670534" y="3676482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tlCol="0" anchor="t" anchorCtr="0"/>
          <a:lstStyle/>
          <a:p>
            <a:r>
              <a:rPr lang="sv-SE" sz="1600" dirty="0">
                <a:solidFill>
                  <a:schemeClr val="tx1"/>
                </a:solidFill>
              </a:rPr>
              <a:t>Vad som kan hända enligt reglerna om du bryter mot dem. Exempelvis vilket straff du kan få.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209B4D36-620C-B9CF-9D71-8252A60DC808}"/>
              </a:ext>
            </a:extLst>
          </p:cNvPr>
          <p:cNvSpPr/>
          <p:nvPr/>
        </p:nvSpPr>
        <p:spPr>
          <a:xfrm>
            <a:off x="4670534" y="5116908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Vad som kan hända med din kropp och hur du mår. Exempelvis om du blir sjuk av doping.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62E5A055-3F0A-4D75-BC4D-FCC872D3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56" y="2949590"/>
            <a:ext cx="1914088" cy="19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F589-D9B5-77AF-894C-46854E98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FE2924-CB3A-00C6-6723-EFF08A8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40" y="929416"/>
            <a:ext cx="3200400" cy="2286000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5"/>
                </a:solidFill>
              </a:rPr>
              <a:t>Vilka hör ihop?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F95DF1-99FA-257D-AB21-BF9B20E12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633884"/>
            <a:ext cx="3200400" cy="67132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Vilket påstående hör ihop med vilken konsekvens av doping?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69A88F46-342F-BD42-3999-5267CEA5BDBB}"/>
              </a:ext>
            </a:extLst>
          </p:cNvPr>
          <p:cNvSpPr/>
          <p:nvPr/>
        </p:nvSpPr>
        <p:spPr>
          <a:xfrm>
            <a:off x="8489833" y="3676481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Juridiska konsekvenser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471B5575-05F1-33B8-AE13-A5A9A079C14F}"/>
              </a:ext>
            </a:extLst>
          </p:cNvPr>
          <p:cNvSpPr/>
          <p:nvPr/>
        </p:nvSpPr>
        <p:spPr>
          <a:xfrm>
            <a:off x="8489833" y="2236055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Sociala konsekvenser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D36F8C85-51FE-5C6F-C524-04BDCDC03E52}"/>
              </a:ext>
            </a:extLst>
          </p:cNvPr>
          <p:cNvSpPr/>
          <p:nvPr/>
        </p:nvSpPr>
        <p:spPr>
          <a:xfrm>
            <a:off x="8489833" y="795629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Ekonomiska konsekvenser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9E5B0CFE-15A7-E8AB-39CF-5FB3DA6BD838}"/>
              </a:ext>
            </a:extLst>
          </p:cNvPr>
          <p:cNvSpPr/>
          <p:nvPr/>
        </p:nvSpPr>
        <p:spPr>
          <a:xfrm>
            <a:off x="8489833" y="5182257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Hälsokonsekvenser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5BFD52EE-E78B-77BB-EBAF-BE8DB1F47659}"/>
              </a:ext>
            </a:extLst>
          </p:cNvPr>
          <p:cNvSpPr/>
          <p:nvPr/>
        </p:nvSpPr>
        <p:spPr>
          <a:xfrm>
            <a:off x="4670534" y="795630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r>
              <a:rPr lang="sv-SE" sz="1600" dirty="0">
                <a:solidFill>
                  <a:schemeClr val="tx1"/>
                </a:solidFill>
              </a:rPr>
              <a:t>Hur doping kan påverka dina pengar och din ekonomi. Exempelvis om du inte får jobb.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A3FAC7BC-119A-EBEF-C907-168A83F711A5}"/>
              </a:ext>
            </a:extLst>
          </p:cNvPr>
          <p:cNvSpPr/>
          <p:nvPr/>
        </p:nvSpPr>
        <p:spPr>
          <a:xfrm>
            <a:off x="4670534" y="2236055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tlCol="0" anchor="ctr" anchorCtr="0"/>
          <a:lstStyle/>
          <a:p>
            <a:r>
              <a:rPr lang="sv-SE" sz="1600" dirty="0">
                <a:solidFill>
                  <a:schemeClr val="tx1"/>
                </a:solidFill>
              </a:rPr>
              <a:t>Hur något påverkar ditt liv med andra människor. Exempelvis hur din familj och vänner är mot dig. 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7FD609CE-73A5-D68A-2F84-EFA55288665D}"/>
              </a:ext>
            </a:extLst>
          </p:cNvPr>
          <p:cNvSpPr/>
          <p:nvPr/>
        </p:nvSpPr>
        <p:spPr>
          <a:xfrm>
            <a:off x="4670534" y="3676482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tlCol="0" anchor="t" anchorCtr="0"/>
          <a:lstStyle/>
          <a:p>
            <a:r>
              <a:rPr lang="sv-SE" sz="1600" dirty="0">
                <a:solidFill>
                  <a:schemeClr val="tx1"/>
                </a:solidFill>
              </a:rPr>
              <a:t>Vad som kan hända enligt reglerna om du bryter mot dem. Exempelvis vilket straff du kan få.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88BAA911-FC37-22C0-C24C-00F129E0FFBA}"/>
              </a:ext>
            </a:extLst>
          </p:cNvPr>
          <p:cNvSpPr/>
          <p:nvPr/>
        </p:nvSpPr>
        <p:spPr>
          <a:xfrm>
            <a:off x="4670534" y="5116908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Vad som kan hända med din kropp och hur du mår. Exempelvis om du blir sjuk av doping.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2FC3689B-3412-C0B3-B4E9-67EBB075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56" y="2949590"/>
            <a:ext cx="1914088" cy="1914088"/>
          </a:xfrm>
          <a:prstGeom prst="rect">
            <a:avLst/>
          </a:prstGeom>
        </p:spPr>
      </p:pic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AFAFE084-53FD-8CD7-E348-5C2FBBD90F98}"/>
              </a:ext>
            </a:extLst>
          </p:cNvPr>
          <p:cNvCxnSpPr/>
          <p:nvPr/>
        </p:nvCxnSpPr>
        <p:spPr>
          <a:xfrm>
            <a:off x="7789177" y="2797528"/>
            <a:ext cx="65434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5F80AC7D-0585-2C87-E661-B556A09B7A85}"/>
              </a:ext>
            </a:extLst>
          </p:cNvPr>
          <p:cNvSpPr txBox="1"/>
          <p:nvPr/>
        </p:nvSpPr>
        <p:spPr>
          <a:xfrm>
            <a:off x="9482394" y="293484"/>
            <a:ext cx="110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B050"/>
                </a:solidFill>
              </a:rPr>
              <a:t>Rätt svar!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EC0AA71B-7C2B-F860-236A-08637945E185}"/>
              </a:ext>
            </a:extLst>
          </p:cNvPr>
          <p:cNvCxnSpPr/>
          <p:nvPr/>
        </p:nvCxnSpPr>
        <p:spPr>
          <a:xfrm>
            <a:off x="7789178" y="1357102"/>
            <a:ext cx="65434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00AA0FD0-80E6-5C63-82F8-102EFE61189B}"/>
              </a:ext>
            </a:extLst>
          </p:cNvPr>
          <p:cNvCxnSpPr/>
          <p:nvPr/>
        </p:nvCxnSpPr>
        <p:spPr>
          <a:xfrm>
            <a:off x="7789177" y="4237954"/>
            <a:ext cx="65434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29D9860E-6A1C-3A73-97F9-9FBBA401A28D}"/>
              </a:ext>
            </a:extLst>
          </p:cNvPr>
          <p:cNvCxnSpPr/>
          <p:nvPr/>
        </p:nvCxnSpPr>
        <p:spPr>
          <a:xfrm>
            <a:off x="7776593" y="5678381"/>
            <a:ext cx="65434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39889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Återblick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ommentar xmlns="3ac4b176-3c80-4de3-944b-46d080a6b84a" xsi:nil="true"/>
    <_ip_UnifiedCompliancePolicyProperties xmlns="http://schemas.microsoft.com/sharepoint/v3" xsi:nil="true"/>
    <TaxCatchAll xmlns="b7052be4-626e-4a2b-8773-25c1145cd320" xsi:nil="true"/>
    <lcf76f155ced4ddcb4097134ff3c332f xmlns="3ac4b176-3c80-4de3-944b-46d080a6b8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AD5A3B6FC8C245BB9B9F60BD2F4CE0" ma:contentTypeVersion="25" ma:contentTypeDescription="Skapa ett nytt dokument." ma:contentTypeScope="" ma:versionID="785433058509ce39a15af303e51157c8">
  <xsd:schema xmlns:xsd="http://www.w3.org/2001/XMLSchema" xmlns:xs="http://www.w3.org/2001/XMLSchema" xmlns:p="http://schemas.microsoft.com/office/2006/metadata/properties" xmlns:ns1="http://schemas.microsoft.com/sharepoint/v3" xmlns:ns2="3ac4b176-3c80-4de3-944b-46d080a6b84a" xmlns:ns3="b7052be4-626e-4a2b-8773-25c1145cd320" targetNamespace="http://schemas.microsoft.com/office/2006/metadata/properties" ma:root="true" ma:fieldsID="ddcf241629bc4bf27233bd00380a2c86" ns1:_="" ns2:_="" ns3:_="">
    <xsd:import namespace="http://schemas.microsoft.com/sharepoint/v3"/>
    <xsd:import namespace="3ac4b176-3c80-4de3-944b-46d080a6b84a"/>
    <xsd:import namespace="b7052be4-626e-4a2b-8773-25c1145cd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b176-3c80-4de3-944b-46d080a6b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16976cd2-b505-4f72-8103-3a59d9c439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6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52be4-626e-4a2b-8773-25c1145cd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8f8bbf-6303-4e47-aaeb-2d0ee74f9f95}" ma:internalName="TaxCatchAll" ma:showField="CatchAllData" ma:web="b7052be4-626e-4a2b-8773-25c1145cd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545CED-65EA-470E-9FBE-F65E957D2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D0D776-54BD-4092-ABC5-24CD2AF4B857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b7052be4-626e-4a2b-8773-25c1145cd320"/>
    <ds:schemaRef ds:uri="http://schemas.microsoft.com/office/infopath/2007/PartnerControls"/>
    <ds:schemaRef ds:uri="3ac4b176-3c80-4de3-944b-46d080a6b84a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25DFA2-1841-4C72-BF48-181A26D70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c4b176-3c80-4de3-944b-46d080a6b84a"/>
    <ds:schemaRef ds:uri="b7052be4-626e-4a2b-8773-25c1145cd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7f1040e-456f-493a-b8d1-d83d313ac3e0}" enabled="1" method="Standard" siteId="{3c9bb985-cdc2-4b04-92f5-c19aeefa084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669</Words>
  <Application>Microsoft Office PowerPoint</Application>
  <PresentationFormat>Bredbild</PresentationFormat>
  <Paragraphs>64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Wingdings</vt:lpstr>
      <vt:lpstr>Anpassad formgivning</vt:lpstr>
      <vt:lpstr>Återblick</vt:lpstr>
      <vt:lpstr>PowerPoint-presentation</vt:lpstr>
      <vt:lpstr>Konsekvenser</vt:lpstr>
      <vt:lpstr>Sociala konsekvenser av doping</vt:lpstr>
      <vt:lpstr>Juridiska konsekvenser av doping</vt:lpstr>
      <vt:lpstr>Ekonomiska konsekvenser av doping</vt:lpstr>
      <vt:lpstr>Hälsokonsekvenser av doping</vt:lpstr>
      <vt:lpstr>Exempel på hälsokonsekvenser</vt:lpstr>
      <vt:lpstr>Vilka hör ihop?</vt:lpstr>
      <vt:lpstr>Vilka hör ihop?</vt:lpstr>
      <vt:lpstr>Jag har koll på…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Fanny Iselidh</dc:creator>
  <cp:lastModifiedBy>Josefine Wennerhult</cp:lastModifiedBy>
  <cp:revision>1</cp:revision>
  <dcterms:created xsi:type="dcterms:W3CDTF">2025-12-04T11:28:49Z</dcterms:created>
  <dcterms:modified xsi:type="dcterms:W3CDTF">2026-05-19T11:56:16Z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0x010100ABAD5A3B6FC8C245BB9B9F60BD2F4CE0</vt:lpwstr>
  </property>
  <property fmtid="{D5CDD505-2E9C-101B-9397-08002B2CF9AE}" pid="3" name="MediaServiceImageTags">
    <vt:lpwstr/>
  </property>
</Properties>
</file>