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notesMasterIdLst>
    <p:notesMasterId r:id="rId18"/>
  </p:notesMasterIdLst>
  <p:sldIdLst>
    <p:sldId id="296" r:id="rId6"/>
    <p:sldId id="303" r:id="rId7"/>
    <p:sldId id="298" r:id="rId8"/>
    <p:sldId id="299" r:id="rId9"/>
    <p:sldId id="300" r:id="rId10"/>
    <p:sldId id="321" r:id="rId11"/>
    <p:sldId id="322" r:id="rId12"/>
    <p:sldId id="301" r:id="rId13"/>
    <p:sldId id="297" r:id="rId14"/>
    <p:sldId id="292" r:id="rId15"/>
    <p:sldId id="319" r:id="rId16"/>
    <p:sldId id="32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EB9BC-7E75-4B91-9AA5-A5DE91DD86E7}" v="1" dt="2026-05-18T22:25:06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737" autoAdjust="0"/>
  </p:normalViewPr>
  <p:slideViewPr>
    <p:cSldViewPr snapToGrid="0">
      <p:cViewPr varScale="1">
        <p:scale>
          <a:sx n="147" d="100"/>
          <a:sy n="147" d="100"/>
        </p:scale>
        <p:origin x="74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a Lindblom" userId="b1df0975-bb82-487d-a2ed-02375fc2ab18" providerId="ADAL" clId="{715489FD-AFF2-49E2-9A3C-F313B217E3EF}"/>
    <pc:docChg chg="undo custSel modSld">
      <pc:chgData name="Charlotta Lindblom" userId="b1df0975-bb82-487d-a2ed-02375fc2ab18" providerId="ADAL" clId="{715489FD-AFF2-49E2-9A3C-F313B217E3EF}" dt="2026-05-18T22:25:06.491" v="19"/>
      <pc:docMkLst>
        <pc:docMk/>
      </pc:docMkLst>
      <pc:sldChg chg="modSp mod">
        <pc:chgData name="Charlotta Lindblom" userId="b1df0975-bb82-487d-a2ed-02375fc2ab18" providerId="ADAL" clId="{715489FD-AFF2-49E2-9A3C-F313B217E3EF}" dt="2026-05-18T20:52:12.140" v="17" actId="20577"/>
        <pc:sldMkLst>
          <pc:docMk/>
          <pc:sldMk cId="3503907307" sldId="303"/>
        </pc:sldMkLst>
        <pc:spChg chg="mod">
          <ac:chgData name="Charlotta Lindblom" userId="b1df0975-bb82-487d-a2ed-02375fc2ab18" providerId="ADAL" clId="{715489FD-AFF2-49E2-9A3C-F313B217E3EF}" dt="2026-05-18T20:52:12.140" v="17" actId="20577"/>
          <ac:spMkLst>
            <pc:docMk/>
            <pc:sldMk cId="3503907307" sldId="303"/>
            <ac:spMk id="3" creationId="{A700E079-1A8E-7254-A8B3-0BFE2C142267}"/>
          </ac:spMkLst>
        </pc:spChg>
      </pc:sldChg>
      <pc:sldChg chg="modSp mod">
        <pc:chgData name="Charlotta Lindblom" userId="b1df0975-bb82-487d-a2ed-02375fc2ab18" providerId="ADAL" clId="{715489FD-AFF2-49E2-9A3C-F313B217E3EF}" dt="2026-05-18T22:25:06.491" v="19"/>
        <pc:sldMkLst>
          <pc:docMk/>
          <pc:sldMk cId="1103288599" sldId="329"/>
        </pc:sldMkLst>
        <pc:spChg chg="mod">
          <ac:chgData name="Charlotta Lindblom" userId="b1df0975-bb82-487d-a2ed-02375fc2ab18" providerId="ADAL" clId="{715489FD-AFF2-49E2-9A3C-F313B217E3EF}" dt="2026-05-18T22:25:06.491" v="19"/>
          <ac:spMkLst>
            <pc:docMk/>
            <pc:sldMk cId="1103288599" sldId="329"/>
            <ac:spMk id="3" creationId="{1C33DE4E-00BD-8721-0847-0D65FAC562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59BBB-0EA3-46EB-8BE0-1D4DA30D61A8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F308-CA08-4778-B70C-5ABB8D0F69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63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5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94F66-5155-C56D-A807-215D81FD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7D8BD2E-5D52-458C-3720-E1EF20735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B37B15A-4635-D724-7A35-91BE65B74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Svar på andra påståendet som är felaktigt: Du behöver läsa dopinglistan ofta. Varje år kan den innehålla nya eller andra saker som du behöver veta.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50F5E3-18D4-4E3E-8E5D-821F8AAD4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6B7F-3830-4AFB-AE9D-4F7BE15D41F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60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255F-354F-6A2E-6543-92F89B6D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FD522-A1CD-EBE5-5BF6-0CB96EA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E604EC-04C7-931E-9E5E-E2AAE38A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36665-4C4A-B970-76A3-5DC0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4C8010-0FF3-283C-596B-B1C978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8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4507F-65DB-8FD9-4A09-B5E80D4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347B41-0184-6675-8F66-7C8D0243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A2D47-8EEE-2E2F-4E0A-BA271F3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19F57-986C-E456-7C56-44B24371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2CCFF-6BBA-3AF4-1FF3-31BA361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5E3FD7-7730-1D40-D9AF-EA4F7D9D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A9639C-CAC7-6752-CFA6-FED53C56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34BA5-2C11-2F54-10A0-62CCC6D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57C93-F4FE-3EAF-44A6-D732F6C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CEA52-D515-E154-F16F-9F6253E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7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96127F-A5EB-3AD6-14AE-27F0FA925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38"/>
            <a:ext cx="4346015" cy="63995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1445A4-B00E-8F34-0C98-F2939F39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98" y="6461745"/>
            <a:ext cx="1207113" cy="335309"/>
          </a:xfrm>
          <a:prstGeom prst="rect">
            <a:avLst/>
          </a:prstGeom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02EF1A8-6E97-ECEB-5712-8798271E89F1}"/>
              </a:ext>
            </a:extLst>
          </p:cNvPr>
          <p:cNvSpPr/>
          <p:nvPr userDrawn="1"/>
        </p:nvSpPr>
        <p:spPr>
          <a:xfrm>
            <a:off x="5659582" y="4248628"/>
            <a:ext cx="5585806" cy="64008"/>
          </a:xfrm>
          <a:custGeom>
            <a:avLst/>
            <a:gdLst>
              <a:gd name="csX0" fmla="*/ 0 w 5585806"/>
              <a:gd name="csY0" fmla="*/ 0 h 64008"/>
              <a:gd name="csX1" fmla="*/ 809942 w 5585806"/>
              <a:gd name="csY1" fmla="*/ 9281 h 64008"/>
              <a:gd name="csX2" fmla="*/ 1340593 w 5585806"/>
              <a:gd name="csY2" fmla="*/ 15362 h 64008"/>
              <a:gd name="csX3" fmla="*/ 1871245 w 5585806"/>
              <a:gd name="csY3" fmla="*/ 21443 h 64008"/>
              <a:gd name="csX4" fmla="*/ 2513613 w 5585806"/>
              <a:gd name="csY4" fmla="*/ 28804 h 64008"/>
              <a:gd name="csX5" fmla="*/ 3044264 w 5585806"/>
              <a:gd name="csY5" fmla="*/ 34884 h 64008"/>
              <a:gd name="csX6" fmla="*/ 3630774 w 5585806"/>
              <a:gd name="csY6" fmla="*/ 41605 h 64008"/>
              <a:gd name="csX7" fmla="*/ 4384858 w 5585806"/>
              <a:gd name="csY7" fmla="*/ 50246 h 64008"/>
              <a:gd name="csX8" fmla="*/ 4971367 w 5585806"/>
              <a:gd name="csY8" fmla="*/ 56967 h 64008"/>
              <a:gd name="csX9" fmla="*/ 5585806 w 5585806"/>
              <a:gd name="csY9" fmla="*/ 64008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585806" h="64008" extrusionOk="0">
                <a:moveTo>
                  <a:pt x="0" y="0"/>
                </a:moveTo>
                <a:cubicBezTo>
                  <a:pt x="374999" y="30705"/>
                  <a:pt x="634986" y="-18497"/>
                  <a:pt x="809942" y="9281"/>
                </a:cubicBezTo>
                <a:cubicBezTo>
                  <a:pt x="984898" y="37059"/>
                  <a:pt x="1199255" y="-11776"/>
                  <a:pt x="1340593" y="15362"/>
                </a:cubicBezTo>
                <a:cubicBezTo>
                  <a:pt x="1481931" y="42500"/>
                  <a:pt x="1700728" y="-6702"/>
                  <a:pt x="1871245" y="21443"/>
                </a:cubicBezTo>
                <a:cubicBezTo>
                  <a:pt x="2041762" y="49588"/>
                  <a:pt x="2277550" y="32520"/>
                  <a:pt x="2513613" y="28804"/>
                </a:cubicBezTo>
                <a:cubicBezTo>
                  <a:pt x="2749676" y="25087"/>
                  <a:pt x="2794361" y="34625"/>
                  <a:pt x="3044264" y="34884"/>
                </a:cubicBezTo>
                <a:cubicBezTo>
                  <a:pt x="3294167" y="35143"/>
                  <a:pt x="3346865" y="14086"/>
                  <a:pt x="3630774" y="41605"/>
                </a:cubicBezTo>
                <a:cubicBezTo>
                  <a:pt x="3914683" y="69123"/>
                  <a:pt x="4164810" y="20395"/>
                  <a:pt x="4384858" y="50246"/>
                </a:cubicBezTo>
                <a:cubicBezTo>
                  <a:pt x="4604906" y="80097"/>
                  <a:pt x="4808217" y="78633"/>
                  <a:pt x="4971367" y="56967"/>
                </a:cubicBezTo>
                <a:cubicBezTo>
                  <a:pt x="5134517" y="35301"/>
                  <a:pt x="5368003" y="52580"/>
                  <a:pt x="5585806" y="64008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C772010-939F-DA93-FADD-A581DAF54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582" y="3208020"/>
            <a:ext cx="5495781" cy="1038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5pPr marL="749808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</a:p>
        </p:txBody>
      </p:sp>
    </p:spTree>
    <p:extLst>
      <p:ext uri="{BB962C8B-B14F-4D97-AF65-F5344CB8AC3E}">
        <p14:creationId xmlns:p14="http://schemas.microsoft.com/office/powerpoint/2010/main" val="13162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D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6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5A67A3F-385D-E848-2CF4-93CA90612E86}"/>
              </a:ext>
            </a:extLst>
          </p:cNvPr>
          <p:cNvSpPr/>
          <p:nvPr userDrawn="1"/>
        </p:nvSpPr>
        <p:spPr>
          <a:xfrm>
            <a:off x="1832451" y="0"/>
            <a:ext cx="7928769" cy="6797226"/>
          </a:xfrm>
          <a:custGeom>
            <a:avLst/>
            <a:gdLst>
              <a:gd name="csX0" fmla="*/ 0 w 7928769"/>
              <a:gd name="csY0" fmla="*/ 3398613 h 6797226"/>
              <a:gd name="csX1" fmla="*/ 3964385 w 7928769"/>
              <a:gd name="csY1" fmla="*/ 0 h 6797226"/>
              <a:gd name="csX2" fmla="*/ 7928770 w 7928769"/>
              <a:gd name="csY2" fmla="*/ 3398613 h 6797226"/>
              <a:gd name="csX3" fmla="*/ 3964385 w 7928769"/>
              <a:gd name="csY3" fmla="*/ 6797226 h 6797226"/>
              <a:gd name="csX4" fmla="*/ 0 w 7928769"/>
              <a:gd name="csY4" fmla="*/ 3398613 h 6797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28769" h="6797226" fill="none" extrusionOk="0">
                <a:moveTo>
                  <a:pt x="0" y="3398613"/>
                </a:moveTo>
                <a:cubicBezTo>
                  <a:pt x="270599" y="1594196"/>
                  <a:pt x="2060964" y="57853"/>
                  <a:pt x="3964385" y="0"/>
                </a:cubicBezTo>
                <a:cubicBezTo>
                  <a:pt x="6059604" y="125747"/>
                  <a:pt x="7792690" y="1465743"/>
                  <a:pt x="7928770" y="3398613"/>
                </a:cubicBezTo>
                <a:cubicBezTo>
                  <a:pt x="8350654" y="5759598"/>
                  <a:pt x="5795002" y="7260981"/>
                  <a:pt x="3964385" y="6797226"/>
                </a:cubicBezTo>
                <a:cubicBezTo>
                  <a:pt x="1359632" y="7158216"/>
                  <a:pt x="-101728" y="5007639"/>
                  <a:pt x="0" y="3398613"/>
                </a:cubicBezTo>
                <a:close/>
              </a:path>
              <a:path w="7928769" h="6797226" stroke="0" extrusionOk="0">
                <a:moveTo>
                  <a:pt x="0" y="3398613"/>
                </a:moveTo>
                <a:cubicBezTo>
                  <a:pt x="-480690" y="1845272"/>
                  <a:pt x="1815019" y="-567874"/>
                  <a:pt x="3964385" y="0"/>
                </a:cubicBezTo>
                <a:cubicBezTo>
                  <a:pt x="6056381" y="13375"/>
                  <a:pt x="7974699" y="1433151"/>
                  <a:pt x="7928770" y="3398613"/>
                </a:cubicBezTo>
                <a:cubicBezTo>
                  <a:pt x="7941712" y="5710485"/>
                  <a:pt x="6245064" y="7262059"/>
                  <a:pt x="3964385" y="6797226"/>
                </a:cubicBezTo>
                <a:cubicBezTo>
                  <a:pt x="2072183" y="6874070"/>
                  <a:pt x="313140" y="5558931"/>
                  <a:pt x="0" y="339861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miter lim="800000"/>
            <a:extLst>
              <a:ext uri="{C807C97D-BFC1-408E-A445-0C87EB9F89A2}">
                <ask:lineSketchStyleProps xmlns:ask="http://schemas.microsoft.com/office/drawing/2018/sketchyshapes" sd="24879315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ckensnitt, Grafik, logotyp, grafisk design">
            <a:extLst>
              <a:ext uri="{FF2B5EF4-FFF2-40B4-BE49-F238E27FC236}">
                <a16:creationId xmlns:a16="http://schemas.microsoft.com/office/drawing/2014/main" id="{935620E2-56BE-EBD4-635E-5CAFAB52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82E7002-446C-037D-2CC6-BDF40A103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2727948"/>
            <a:ext cx="5616575" cy="1242389"/>
          </a:xfrm>
        </p:spPr>
        <p:txBody>
          <a:bodyPr>
            <a:normAutofit/>
          </a:bodyPr>
          <a:lstStyle>
            <a:lvl1pPr algn="ctr">
              <a:defRPr sz="8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Vad kan du?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CFBA61D-8C70-EC8A-FCFD-10D7023C0D49}"/>
              </a:ext>
            </a:extLst>
          </p:cNvPr>
          <p:cNvSpPr/>
          <p:nvPr userDrawn="1"/>
        </p:nvSpPr>
        <p:spPr>
          <a:xfrm flipV="1">
            <a:off x="3048000" y="3970336"/>
            <a:ext cx="5616574" cy="45719"/>
          </a:xfrm>
          <a:custGeom>
            <a:avLst/>
            <a:gdLst>
              <a:gd name="csX0" fmla="*/ 0 w 5616574"/>
              <a:gd name="csY0" fmla="*/ 0 h 45719"/>
              <a:gd name="csX1" fmla="*/ 736395 w 5616574"/>
              <a:gd name="csY1" fmla="*/ 5994 h 45719"/>
              <a:gd name="csX2" fmla="*/ 1191962 w 5616574"/>
              <a:gd name="csY2" fmla="*/ 9703 h 45719"/>
              <a:gd name="csX3" fmla="*/ 1647528 w 5616574"/>
              <a:gd name="csY3" fmla="*/ 13411 h 45719"/>
              <a:gd name="csX4" fmla="*/ 2215426 w 5616574"/>
              <a:gd name="csY4" fmla="*/ 18034 h 45719"/>
              <a:gd name="csX5" fmla="*/ 2670993 w 5616574"/>
              <a:gd name="csY5" fmla="*/ 21742 h 45719"/>
              <a:gd name="csX6" fmla="*/ 3182725 w 5616574"/>
              <a:gd name="csY6" fmla="*/ 25907 h 45719"/>
              <a:gd name="csX7" fmla="*/ 3862955 w 5616574"/>
              <a:gd name="csY7" fmla="*/ 31445 h 45719"/>
              <a:gd name="csX8" fmla="*/ 4374687 w 5616574"/>
              <a:gd name="csY8" fmla="*/ 35610 h 45719"/>
              <a:gd name="csX9" fmla="*/ 5616574 w 5616574"/>
              <a:gd name="csY9" fmla="*/ 45719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616574" h="45719" extrusionOk="0">
                <a:moveTo>
                  <a:pt x="0" y="0"/>
                </a:moveTo>
                <a:cubicBezTo>
                  <a:pt x="357673" y="-24757"/>
                  <a:pt x="553717" y="39522"/>
                  <a:pt x="736395" y="5994"/>
                </a:cubicBezTo>
                <a:cubicBezTo>
                  <a:pt x="919074" y="-27533"/>
                  <a:pt x="1092991" y="13936"/>
                  <a:pt x="1191962" y="9703"/>
                </a:cubicBezTo>
                <a:cubicBezTo>
                  <a:pt x="1290933" y="5469"/>
                  <a:pt x="1475315" y="13452"/>
                  <a:pt x="1647528" y="13411"/>
                </a:cubicBezTo>
                <a:cubicBezTo>
                  <a:pt x="1819741" y="13370"/>
                  <a:pt x="1985130" y="22320"/>
                  <a:pt x="2215426" y="18034"/>
                </a:cubicBezTo>
                <a:cubicBezTo>
                  <a:pt x="2445722" y="13748"/>
                  <a:pt x="2541084" y="38397"/>
                  <a:pt x="2670993" y="21742"/>
                </a:cubicBezTo>
                <a:cubicBezTo>
                  <a:pt x="2800902" y="5087"/>
                  <a:pt x="2946932" y="12343"/>
                  <a:pt x="3182725" y="25907"/>
                </a:cubicBezTo>
                <a:cubicBezTo>
                  <a:pt x="3418518" y="39471"/>
                  <a:pt x="3693706" y="28252"/>
                  <a:pt x="3862955" y="31445"/>
                </a:cubicBezTo>
                <a:cubicBezTo>
                  <a:pt x="4032204" y="34638"/>
                  <a:pt x="4234536" y="16922"/>
                  <a:pt x="4374687" y="35610"/>
                </a:cubicBezTo>
                <a:cubicBezTo>
                  <a:pt x="4514838" y="54298"/>
                  <a:pt x="5312537" y="8505"/>
                  <a:pt x="5616574" y="45719"/>
                </a:cubicBezTo>
              </a:path>
            </a:pathLst>
          </a:custGeom>
          <a:noFill/>
          <a:ln w="79375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BA981A7-9892-6BAB-CD19-0DE2A160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7275" y="4411663"/>
            <a:ext cx="4449763" cy="52546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Om modulens namn</a:t>
            </a:r>
          </a:p>
        </p:txBody>
      </p:sp>
    </p:spTree>
    <p:extLst>
      <p:ext uri="{BB962C8B-B14F-4D97-AF65-F5344CB8AC3E}">
        <p14:creationId xmlns:p14="http://schemas.microsoft.com/office/powerpoint/2010/main" val="236160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40119-B159-D750-3745-4B419DE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E39F-103A-C29A-FCCC-B0647C4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ADEA5-B242-1EAD-B103-F7D1CE7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E9823-1E6E-0F6E-0C26-8B044A03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986CD-B09E-CCCD-CA57-F2B824E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32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98B2D-EA78-0D92-EB59-56209F7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E7B2B-1DB1-437D-B2AC-BFFBFAA78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FCE14-2711-22EB-CC76-5FEFBAE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EE72C4-D2FA-3162-1176-2436D624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06D99-D7F3-A56F-14A7-FFD4811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E5291-CF70-2415-28D0-31EC2D0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B5225-402A-D6E0-F0F9-F023E4E8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B425D-C9D7-FAF6-1AE9-0954FB37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AAFA8-9413-B519-FBED-8728F9D9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CE68C9-B836-B36E-3709-B59D78EF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05FAF-E661-F9BF-9848-EA181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5A3901-57CC-603B-F916-B2B03A50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D1432C-668F-9BD6-7D41-8321A320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45995-483F-C4CC-7455-1C78AD63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B28792-CB50-5FF8-3F15-BD6DCEB7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013FAA-6358-BC0F-BAEE-56CFBFD39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BA2E74-EE66-1403-BBE4-172364F1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B3C050-BAB8-D3EE-AA4D-6C81948CC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1A291B-BECA-1A6C-E184-88ADC31F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9A7980-B7DE-A704-92F4-9228B6D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2B000C-6AE8-9603-82BA-FB8E92D2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5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5C7BB-98CC-7B8C-DC8A-519B776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72A1A7-54EA-461B-708F-B353154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FFFEAD-717A-783A-EEA0-AB503F77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FFE0-561A-3A3B-6F48-D0C6007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0827BB-8E74-E612-06E8-128528F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100215-F9F0-0AB1-C211-30BD6F8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F6B5F-F059-DD95-2D21-0ADEF67C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D07C1-D196-EE34-FC49-C5154BA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17261-51C2-3F09-0536-77B41FF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E9A1D2-FE29-8A2A-6325-276E146D2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F0C75-F34F-DBCC-6144-91A1733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71B8D-6213-3F46-4134-CBC7965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E9A531-9E77-B6F1-77CE-615942D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7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81136-DABE-7578-0BDC-D1D36D8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50A0F3-3F0C-237D-4BCC-2F386D20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162A7-3BB6-8A5B-4E43-DFDF8C89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B850D9-0E2E-63B4-A2EB-1E9437FB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FBACF-ECAE-FDBE-37AD-401C78C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49FC98-A54B-C03E-FEFD-BD8167F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069F9C-8D97-5933-2310-0DE08B97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8A9E0-DE54-A889-0E20-211011C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55AD5-5210-6B28-9151-A5581CBB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ECD48-821D-73A1-CEA3-577D193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C15B1-F93D-8411-DC51-6ED3520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6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ckensnitt, Grafik, logotyp, grafisk design">
            <a:extLst>
              <a:ext uri="{FF2B5EF4-FFF2-40B4-BE49-F238E27FC236}">
                <a16:creationId xmlns:a16="http://schemas.microsoft.com/office/drawing/2014/main" id="{534A4138-88FA-8A00-F90F-63E95F711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F8CD20E-2018-47C9-9130-847F849B3E81}"/>
              </a:ext>
            </a:extLst>
          </p:cNvPr>
          <p:cNvSpPr/>
          <p:nvPr userDrawn="1"/>
        </p:nvSpPr>
        <p:spPr>
          <a:xfrm>
            <a:off x="1097280" y="1741713"/>
            <a:ext cx="10058400" cy="12192"/>
          </a:xfrm>
          <a:custGeom>
            <a:avLst/>
            <a:gdLst>
              <a:gd name="csX0" fmla="*/ 0 w 10058400"/>
              <a:gd name="csY0" fmla="*/ 0 h 12192"/>
              <a:gd name="csX1" fmla="*/ 871728 w 10058400"/>
              <a:gd name="csY1" fmla="*/ 1057 h 12192"/>
              <a:gd name="csX2" fmla="*/ 1240536 w 10058400"/>
              <a:gd name="csY2" fmla="*/ 1504 h 12192"/>
              <a:gd name="csX3" fmla="*/ 1609344 w 10058400"/>
              <a:gd name="csY3" fmla="*/ 1951 h 12192"/>
              <a:gd name="csX4" fmla="*/ 2179320 w 10058400"/>
              <a:gd name="csY4" fmla="*/ 2642 h 12192"/>
              <a:gd name="csX5" fmla="*/ 2548128 w 10058400"/>
              <a:gd name="csY5" fmla="*/ 3089 h 12192"/>
              <a:gd name="csX6" fmla="*/ 3017520 w 10058400"/>
              <a:gd name="csY6" fmla="*/ 3658 h 12192"/>
              <a:gd name="csX7" fmla="*/ 3788664 w 10058400"/>
              <a:gd name="csY7" fmla="*/ 4592 h 12192"/>
              <a:gd name="csX8" fmla="*/ 4258056 w 10058400"/>
              <a:gd name="csY8" fmla="*/ 5161 h 12192"/>
              <a:gd name="csX9" fmla="*/ 5129784 w 10058400"/>
              <a:gd name="csY9" fmla="*/ 6218 h 12192"/>
              <a:gd name="csX10" fmla="*/ 5900928 w 10058400"/>
              <a:gd name="csY10" fmla="*/ 7153 h 12192"/>
              <a:gd name="csX11" fmla="*/ 6269736 w 10058400"/>
              <a:gd name="csY11" fmla="*/ 7600 h 12192"/>
              <a:gd name="csX12" fmla="*/ 6839712 w 10058400"/>
              <a:gd name="csY12" fmla="*/ 8291 h 12192"/>
              <a:gd name="csX13" fmla="*/ 7409688 w 10058400"/>
              <a:gd name="csY13" fmla="*/ 8981 h 12192"/>
              <a:gd name="csX14" fmla="*/ 7879080 w 10058400"/>
              <a:gd name="csY14" fmla="*/ 9550 h 12192"/>
              <a:gd name="csX15" fmla="*/ 8348472 w 10058400"/>
              <a:gd name="csY15" fmla="*/ 10119 h 12192"/>
              <a:gd name="csX16" fmla="*/ 9220200 w 10058400"/>
              <a:gd name="csY16" fmla="*/ 11176 h 12192"/>
              <a:gd name="csX17" fmla="*/ 10058400 w 10058400"/>
              <a:gd name="csY17" fmla="*/ 12192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058400" h="12192" extrusionOk="0">
                <a:moveTo>
                  <a:pt x="0" y="0"/>
                </a:moveTo>
                <a:cubicBezTo>
                  <a:pt x="223466" y="-14029"/>
                  <a:pt x="640167" y="-32712"/>
                  <a:pt x="871728" y="1057"/>
                </a:cubicBezTo>
                <a:cubicBezTo>
                  <a:pt x="1103289" y="34826"/>
                  <a:pt x="1109019" y="-14045"/>
                  <a:pt x="1240536" y="1504"/>
                </a:cubicBezTo>
                <a:cubicBezTo>
                  <a:pt x="1372053" y="17053"/>
                  <a:pt x="1531799" y="18992"/>
                  <a:pt x="1609344" y="1951"/>
                </a:cubicBezTo>
                <a:cubicBezTo>
                  <a:pt x="1686889" y="-15090"/>
                  <a:pt x="2048601" y="17166"/>
                  <a:pt x="2179320" y="2642"/>
                </a:cubicBezTo>
                <a:cubicBezTo>
                  <a:pt x="2310039" y="-11882"/>
                  <a:pt x="2425375" y="-10941"/>
                  <a:pt x="2548128" y="3089"/>
                </a:cubicBezTo>
                <a:cubicBezTo>
                  <a:pt x="2670881" y="17119"/>
                  <a:pt x="2851048" y="6640"/>
                  <a:pt x="3017520" y="3658"/>
                </a:cubicBezTo>
                <a:cubicBezTo>
                  <a:pt x="3183992" y="676"/>
                  <a:pt x="3409594" y="11406"/>
                  <a:pt x="3788664" y="4592"/>
                </a:cubicBezTo>
                <a:cubicBezTo>
                  <a:pt x="4167734" y="-2222"/>
                  <a:pt x="4100357" y="19064"/>
                  <a:pt x="4258056" y="5161"/>
                </a:cubicBezTo>
                <a:cubicBezTo>
                  <a:pt x="4415755" y="-8742"/>
                  <a:pt x="4870554" y="43971"/>
                  <a:pt x="5129784" y="6218"/>
                </a:cubicBezTo>
                <a:cubicBezTo>
                  <a:pt x="5389014" y="-31535"/>
                  <a:pt x="5723667" y="-11245"/>
                  <a:pt x="5900928" y="7153"/>
                </a:cubicBezTo>
                <a:cubicBezTo>
                  <a:pt x="6078189" y="25551"/>
                  <a:pt x="6147927" y="-121"/>
                  <a:pt x="6269736" y="7600"/>
                </a:cubicBezTo>
                <a:cubicBezTo>
                  <a:pt x="6391545" y="15321"/>
                  <a:pt x="6664425" y="-3327"/>
                  <a:pt x="6839712" y="8291"/>
                </a:cubicBezTo>
                <a:cubicBezTo>
                  <a:pt x="7014999" y="19908"/>
                  <a:pt x="7163735" y="-18129"/>
                  <a:pt x="7409688" y="8981"/>
                </a:cubicBezTo>
                <a:cubicBezTo>
                  <a:pt x="7655641" y="36091"/>
                  <a:pt x="7667021" y="32365"/>
                  <a:pt x="7879080" y="9550"/>
                </a:cubicBezTo>
                <a:cubicBezTo>
                  <a:pt x="8091139" y="-13265"/>
                  <a:pt x="8161508" y="17965"/>
                  <a:pt x="8348472" y="10119"/>
                </a:cubicBezTo>
                <a:cubicBezTo>
                  <a:pt x="8535436" y="2273"/>
                  <a:pt x="9029229" y="34470"/>
                  <a:pt x="9220200" y="11176"/>
                </a:cubicBezTo>
                <a:cubicBezTo>
                  <a:pt x="9411171" y="-12118"/>
                  <a:pt x="9812599" y="3929"/>
                  <a:pt x="10058400" y="12192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6CF66C3-030D-B684-A039-CF91B9C57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/>
              <a:t>Ren vinnare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4A9A89-0BC1-DA08-35CB-6A6EB6C99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Dopinglistan</a:t>
            </a:r>
          </a:p>
        </p:txBody>
      </p:sp>
    </p:spTree>
    <p:extLst>
      <p:ext uri="{BB962C8B-B14F-4D97-AF65-F5344CB8AC3E}">
        <p14:creationId xmlns:p14="http://schemas.microsoft.com/office/powerpoint/2010/main" val="40959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C23B8-A518-1015-195D-4565461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du behöver äta medicin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23092A-35AB-8454-B09E-A258ACD9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3120"/>
            <a:ext cx="10058400" cy="37659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Då kan du använda sökverktyget </a:t>
            </a:r>
            <a:r>
              <a:rPr lang="sv-SE" b="1" dirty="0"/>
              <a:t>Läkemedelssök </a:t>
            </a:r>
            <a:r>
              <a:rPr lang="sv-SE" dirty="0"/>
              <a:t>som du hittar på Antidoping Sveriges webbsida.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Där kan du se om ditt läkemedel innehåller något som är doping.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Där kan du också se när ditt läkemedel är förbjudet och tillåtet.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Ta hjälp av någon som kan, om du är osäker.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C4025B-D4FA-F1B0-50D9-B6A304FA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33" y="2846922"/>
            <a:ext cx="2738387" cy="276465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4A24220-0836-92DB-A57D-D1021F4BD117}"/>
              </a:ext>
            </a:extLst>
          </p:cNvPr>
          <p:cNvSpPr txBox="1"/>
          <p:nvPr/>
        </p:nvSpPr>
        <p:spPr>
          <a:xfrm>
            <a:off x="4837471" y="2846922"/>
            <a:ext cx="631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3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5A5A-597E-3ACE-1F80-72DD73DE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B39A3-1A57-840F-0243-C4470C7C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Jag har koll på…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28D1B4-1B51-2A75-77B5-C7BE561E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EB7247B-C0E4-5D95-C411-65DC8531C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45573" y="742776"/>
            <a:ext cx="7089228" cy="53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Att det som finns i min kropp är mitt ansvar</a:t>
            </a: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Att jag måste ha koll på dopinglistan</a:t>
            </a: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Att jag måste kolla min medicin först</a:t>
            </a: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Att jag bara får ta tillåten medicin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D32D08-46F9-DAAF-D8F6-4155BC44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5146" y="882184"/>
            <a:ext cx="1092532" cy="109253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6B646A-8F7D-0018-8EE7-2528375CD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1630" y="2243077"/>
            <a:ext cx="844692" cy="1109140"/>
          </a:xfrm>
          <a:prstGeom prst="rect">
            <a:avLst/>
          </a:prstGeom>
        </p:spPr>
      </p:pic>
      <p:grpSp>
        <p:nvGrpSpPr>
          <p:cNvPr id="7" name="Bildobjekt 11">
            <a:extLst>
              <a:ext uri="{FF2B5EF4-FFF2-40B4-BE49-F238E27FC236}">
                <a16:creationId xmlns:a16="http://schemas.microsoft.com/office/drawing/2014/main" id="{C54024B4-26AE-7C4D-3B1F-34F1CC2EC2FF}"/>
              </a:ext>
            </a:extLst>
          </p:cNvPr>
          <p:cNvGrpSpPr/>
          <p:nvPr/>
        </p:nvGrpSpPr>
        <p:grpSpPr>
          <a:xfrm>
            <a:off x="9742436" y="5084745"/>
            <a:ext cx="1395800" cy="1196294"/>
            <a:chOff x="9556671" y="3805841"/>
            <a:chExt cx="1395800" cy="1196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E4F9F80-1BD3-7FF0-EFB5-CD8F5836F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36408" y="3805841"/>
              <a:ext cx="1016062" cy="967438"/>
            </a:xfrm>
            <a:custGeom>
              <a:avLst/>
              <a:gdLst>
                <a:gd name="connsiteX0" fmla="*/ 24 w 1016062"/>
                <a:gd name="connsiteY0" fmla="*/ -16 h 967438"/>
                <a:gd name="connsiteX1" fmla="*/ 1016087 w 1016062"/>
                <a:gd name="connsiteY1" fmla="*/ -16 h 967438"/>
                <a:gd name="connsiteX2" fmla="*/ 1016087 w 1016062"/>
                <a:gd name="connsiteY2" fmla="*/ 967423 h 967438"/>
                <a:gd name="connsiteX3" fmla="*/ 24 w 1016062"/>
                <a:gd name="connsiteY3" fmla="*/ 967423 h 96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62" h="967438">
                  <a:moveTo>
                    <a:pt x="24" y="-16"/>
                  </a:moveTo>
                  <a:lnTo>
                    <a:pt x="1016087" y="-16"/>
                  </a:lnTo>
                  <a:lnTo>
                    <a:pt x="1016087" y="967423"/>
                  </a:lnTo>
                  <a:lnTo>
                    <a:pt x="24" y="967423"/>
                  </a:lnTo>
                  <a:close/>
                </a:path>
              </a:pathLst>
            </a:cu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F151B331-115A-A862-B599-22452CCDE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6671" y="4149124"/>
              <a:ext cx="892904" cy="853010"/>
            </a:xfrm>
            <a:custGeom>
              <a:avLst/>
              <a:gdLst>
                <a:gd name="connsiteX0" fmla="*/ -31 w 892904"/>
                <a:gd name="connsiteY0" fmla="*/ -1 h 853010"/>
                <a:gd name="connsiteX1" fmla="*/ 892873 w 892904"/>
                <a:gd name="connsiteY1" fmla="*/ -1 h 853010"/>
                <a:gd name="connsiteX2" fmla="*/ 892873 w 892904"/>
                <a:gd name="connsiteY2" fmla="*/ 853010 h 853010"/>
                <a:gd name="connsiteX3" fmla="*/ -31 w 892904"/>
                <a:gd name="connsiteY3" fmla="*/ 853010 h 85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904" h="853010">
                  <a:moveTo>
                    <a:pt x="-31" y="-1"/>
                  </a:moveTo>
                  <a:lnTo>
                    <a:pt x="892873" y="-1"/>
                  </a:lnTo>
                  <a:lnTo>
                    <a:pt x="892873" y="853010"/>
                  </a:lnTo>
                  <a:lnTo>
                    <a:pt x="-31" y="853010"/>
                  </a:lnTo>
                  <a:close/>
                </a:path>
              </a:pathLst>
            </a:custGeom>
          </p:spPr>
        </p:pic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45623FE9-7F72-31E5-92A8-E597D6C0E1FC}"/>
              </a:ext>
            </a:extLst>
          </p:cNvPr>
          <p:cNvGrpSpPr/>
          <p:nvPr/>
        </p:nvGrpSpPr>
        <p:grpSpPr>
          <a:xfrm>
            <a:off x="9742436" y="3657600"/>
            <a:ext cx="1430860" cy="1189699"/>
            <a:chOff x="9742436" y="3657600"/>
            <a:chExt cx="1430860" cy="118969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380716E-1A35-D2CE-8395-7757D2C47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42436" y="4002608"/>
              <a:ext cx="844691" cy="844691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EE70C615-F344-F02D-F988-95E8E745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00536" y="3657600"/>
              <a:ext cx="1072760" cy="959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5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4DDE1F-846D-F737-8F7A-A631CAAB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DE4E-00BD-8721-0847-0D65FAC5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i="1" dirty="0"/>
              <a:t>Bilder: </a:t>
            </a:r>
            <a:r>
              <a:rPr lang="sv-SE" sz="2000" i="1" dirty="0" err="1"/>
              <a:t>Papunets</a:t>
            </a:r>
            <a:r>
              <a:rPr lang="sv-SE" sz="2000" i="1" dirty="0"/>
              <a:t> </a:t>
            </a:r>
            <a:r>
              <a:rPr lang="sv-SE" sz="2000" i="1" dirty="0" err="1"/>
              <a:t>bildbank</a:t>
            </a:r>
            <a:r>
              <a:rPr lang="sv-SE" sz="2000" i="1" dirty="0"/>
              <a:t>, papunet.net, Elina </a:t>
            </a:r>
            <a:r>
              <a:rPr lang="sv-SE" sz="2000" i="1" dirty="0" err="1"/>
              <a:t>Vanninen</a:t>
            </a:r>
            <a:r>
              <a:rPr lang="sv-SE" sz="2000" i="1" dirty="0"/>
              <a:t>, </a:t>
            </a:r>
            <a:r>
              <a:rPr lang="sv-SE" sz="2000" dirty="0" err="1"/>
              <a:t>Annakaisa</a:t>
            </a:r>
            <a:r>
              <a:rPr lang="sv-SE" sz="2000" dirty="0"/>
              <a:t> Ojanen, </a:t>
            </a:r>
            <a:r>
              <a:rPr lang="sv-SE" sz="2000" i="1" dirty="0"/>
              <a:t>Sergio </a:t>
            </a:r>
            <a:r>
              <a:rPr lang="sv-SE" sz="2000" i="1" dirty="0" err="1"/>
              <a:t>Palao</a:t>
            </a:r>
            <a:r>
              <a:rPr lang="sv-SE" sz="2000" i="1" dirty="0"/>
              <a:t> / ARASAAC, </a:t>
            </a:r>
            <a:r>
              <a:rPr lang="sv-SE" sz="2000" i="1" dirty="0" err="1"/>
              <a:t>Kuvako</a:t>
            </a:r>
            <a:r>
              <a:rPr lang="sv-SE" sz="2000" i="1" dirty="0"/>
              <a:t>, </a:t>
            </a:r>
            <a:r>
              <a:rPr lang="sv-SE" sz="2000" i="1" dirty="0" err="1"/>
              <a:t>Mulberry</a:t>
            </a:r>
            <a:r>
              <a:rPr lang="sv-SE" sz="2000" i="1" dirty="0"/>
              <a:t> Symbols och </a:t>
            </a:r>
            <a:r>
              <a:rPr lang="sv-SE" sz="2000" i="1" dirty="0" err="1"/>
              <a:t>Sclera</a:t>
            </a:r>
            <a:r>
              <a:rPr lang="sv-SE" sz="2000" i="1" dirty="0"/>
              <a:t>. Vissa bilder är redigerade från originalversion.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Logga: Antidoping Sverige, WADA samt Riksidrottsförbundet hämtade från respektive webbplats.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Foto: Antidoping Sverige</a:t>
            </a:r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r>
              <a:rPr lang="sv-SE" sz="2000" i="1"/>
              <a:t>Materialet är framtaget av Antidoping Sverige. 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032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E4F3-ABE7-B173-4409-E67424C6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AF58FB-ED8B-40CC-62B0-2C9B2176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00E079-1A8E-7254-A8B3-0BFE2C142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3600"/>
            <a:ext cx="7794472" cy="373549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I dopinglistan står ämnen och metoder som är förbjudna för dig som idrottare. Det kallas doping.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Vissa saker är alltid förbjudet.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Vissa saker är förbjudet när du tävlar, men inte annars.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Allt det står i dopinglistan.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3584CF-F3F0-C116-DCE3-E271392F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464" y="3246551"/>
            <a:ext cx="1874090" cy="187409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7E98C64-11E6-7041-9974-7030FB38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291" y="2968852"/>
            <a:ext cx="1852317" cy="24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A1A7-87B0-4F1F-7C75-43E30DCA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A66CB-2D71-F6BD-20BD-C5EBDD21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CFEDD9-ECAA-EA6C-2C2B-17CD33C2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3120"/>
            <a:ext cx="10058400" cy="372025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I dopinglistan står vilka;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v-SE" dirty="0"/>
              <a:t> Ämnen som är förbjudna att ha i kroppen när man är idrottare.</a:t>
            </a:r>
            <a:br>
              <a:rPr lang="sv-SE" dirty="0"/>
            </a:br>
            <a:r>
              <a:rPr lang="sv-SE" dirty="0"/>
              <a:t>Det kallas substanser.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v-SE" dirty="0"/>
              <a:t> Olika sätt att göra på som är förbjudet. </a:t>
            </a:r>
            <a:br>
              <a:rPr lang="sv-SE" dirty="0"/>
            </a:br>
            <a:r>
              <a:rPr lang="sv-SE" dirty="0"/>
              <a:t>Det kallas metoder.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Dopinglistan gäller för alla som idrottar i hela världen. </a:t>
            </a:r>
            <a:br>
              <a:rPr lang="sv-SE" dirty="0"/>
            </a:br>
            <a:r>
              <a:rPr lang="sv-SE" dirty="0"/>
              <a:t>Oavsett nivå eller idrott.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C10E75A-4C1A-402B-E1AE-9BF7F17F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675" y="4103026"/>
            <a:ext cx="1445006" cy="144500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BDAB6DE-C9DE-CC9F-A377-211B5EBFC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436" y="2457632"/>
            <a:ext cx="1333484" cy="13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F5B6D-7681-A7E7-69EE-7176E845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D321D-278C-6891-7A23-41134665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C6DB7E-437B-5CE4-4B2B-A46938E2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9320"/>
            <a:ext cx="10058400" cy="36897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är WADA som gör listan över vad som är förbjudet.</a:t>
            </a:r>
            <a:br>
              <a:rPr lang="sv-SE" dirty="0"/>
            </a:br>
            <a:r>
              <a:rPr lang="sv-SE" dirty="0"/>
              <a:t>Listan är först på engelska.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Antidoping Sverige översätter listan till svenska.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Du kan hitta dopinglistan på Antidoping Sveriges webbplats.</a:t>
            </a:r>
          </a:p>
          <a:p>
            <a: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BF34ADF1-6776-901A-66D6-861D271421C2}"/>
              </a:ext>
            </a:extLst>
          </p:cNvPr>
          <p:cNvGrpSpPr/>
          <p:nvPr/>
        </p:nvGrpSpPr>
        <p:grpSpPr>
          <a:xfrm>
            <a:off x="8158480" y="2260600"/>
            <a:ext cx="2997200" cy="2668218"/>
            <a:chOff x="7467600" y="2601436"/>
            <a:chExt cx="3627120" cy="3267658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13572AC7-328F-7F23-AE7D-58DBCC9FB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405" b="26634"/>
            <a:stretch/>
          </p:blipFill>
          <p:spPr>
            <a:xfrm>
              <a:off x="7467600" y="2601436"/>
              <a:ext cx="3627120" cy="2138603"/>
            </a:xfrm>
            <a:prstGeom prst="rect">
              <a:avLst/>
            </a:prstGeom>
          </p:spPr>
        </p:pic>
        <p:pic>
          <p:nvPicPr>
            <p:cNvPr id="6" name="Bildobjekt 5" descr="En bild som visar logotyp, Teckensnitt, symbol, Grafik&#10;&#10;AI-genererat innehåll kan vara felaktigt.">
              <a:extLst>
                <a:ext uri="{FF2B5EF4-FFF2-40B4-BE49-F238E27FC236}">
                  <a16:creationId xmlns:a16="http://schemas.microsoft.com/office/drawing/2014/main" id="{D4BFB190-A51E-F5B4-5C6E-A5C91B45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2222" y1="23333" x2="62222" y2="23333"/>
                          <a14:foregroundMark x1="77222" y1="35556" x2="77222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600" y="4524254"/>
              <a:ext cx="1344840" cy="1344840"/>
            </a:xfrm>
            <a:prstGeom prst="rect">
              <a:avLst/>
            </a:prstGeom>
          </p:spPr>
        </p:pic>
        <p:pic>
          <p:nvPicPr>
            <p:cNvPr id="8" name="Bildobjekt 7" descr="En bild som visar konst&#10;&#10;AI-genererat innehåll kan vara felaktigt.">
              <a:extLst>
                <a:ext uri="{FF2B5EF4-FFF2-40B4-BE49-F238E27FC236}">
                  <a16:creationId xmlns:a16="http://schemas.microsoft.com/office/drawing/2014/main" id="{74DBA80F-4DF6-FDE8-8030-04367E05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795" y="4740039"/>
              <a:ext cx="931209" cy="931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84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1E859-9B96-1980-6202-9F846A2E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D6E5C-068C-3971-7C1F-4A965CA4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1BA066-36A4-DDC5-9765-A48644A86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8159"/>
            <a:ext cx="8073390" cy="37151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Den 1 januari varje år gäller en ny dopinglista.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Ibland har saker ändrats och ibland ser det likadant ut som året innan.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Det är därför viktigt att du tittar i dopinglistan ofta.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Det är för att vara säker på vad som gäller för din idrott just nu.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278328-BB14-2E50-541A-E4204EC7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150" y="2832524"/>
            <a:ext cx="3036570" cy="303657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05F6EB0-1546-8081-6955-2AD154B9D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670" y="2198159"/>
            <a:ext cx="126873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CA59D-8855-77D3-593F-D9C546B5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DEC17-9D9A-2ED9-DF8C-1095F590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stämmer?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1B3EF3-4093-BF44-624C-22E644E5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62AA619-7FBE-A9A6-05BA-58F511488B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7305" y="1209913"/>
            <a:ext cx="49370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Det kommer en ny dopinglista varje år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Det räcker med att du har läst i dopinglistan 1 gång. Den ändras aldrig.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Dopinglistan gäller i alla länder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Vissa saker i dopinglistan är bara förbjudet när du tävlar.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849C431-BEB7-AF3B-2F36-FAABF3B2A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4967" y="3562821"/>
            <a:ext cx="1140339" cy="114033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E31B72E-8E63-7A85-D683-8748FEABC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5490" y="2042055"/>
            <a:ext cx="1213294" cy="121329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1DFAE81-FC2B-8BE5-3286-4AD8CF19E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2816" y="910488"/>
            <a:ext cx="911431" cy="90707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1FBA2A18-23D5-DEFF-37C3-A74613773D45}"/>
              </a:ext>
            </a:extLst>
          </p:cNvPr>
          <p:cNvGrpSpPr/>
          <p:nvPr/>
        </p:nvGrpSpPr>
        <p:grpSpPr>
          <a:xfrm>
            <a:off x="10275503" y="4705043"/>
            <a:ext cx="1154339" cy="1819422"/>
            <a:chOff x="10258993" y="4758103"/>
            <a:chExt cx="1154339" cy="181942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BBD82FC-9F5F-02BD-63B8-5373C2302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8993" y="4758103"/>
              <a:ext cx="1154339" cy="1819422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27AB453-01BB-9850-D17C-9E1828826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8993" y="5357907"/>
              <a:ext cx="969803" cy="965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65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27440-46E6-C5AB-7E0E-456E6018A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7FBFC-0A34-9471-35E5-1DEA7CBA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stämmer?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B1528C-F0CC-D057-D85C-94122706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8" y="3024271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6AE54D6-1ED2-C81F-F93C-C94C0F0F3C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7305" y="1209913"/>
            <a:ext cx="49370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Det kommer en ny dopinglista varje år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Det räcker med att du har läst i dopinglistan 1 gång. Den ändras aldrig.</a:t>
            </a: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Dopinglistan gäller i alla länder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Vissa saker i dopinglistan är bara förbjudet när du tävlar.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03CFC29-EFF8-1BBF-33ED-7845C78FC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4967" y="3562821"/>
            <a:ext cx="1140339" cy="114033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2469990-D001-BCBB-0637-776FA05D7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5490" y="2042055"/>
            <a:ext cx="1213294" cy="121329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5166E84-72AF-3BC8-A63F-F906DFD70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2816" y="910488"/>
            <a:ext cx="911431" cy="90707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D11697F6-35C8-B78B-A9DF-F87F596FF21F}"/>
              </a:ext>
            </a:extLst>
          </p:cNvPr>
          <p:cNvGrpSpPr/>
          <p:nvPr/>
        </p:nvGrpSpPr>
        <p:grpSpPr>
          <a:xfrm>
            <a:off x="10275503" y="4705043"/>
            <a:ext cx="1154339" cy="1819422"/>
            <a:chOff x="10258993" y="4758103"/>
            <a:chExt cx="1154339" cy="181942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1A08E00-A1FD-E4E0-F414-3A7727A7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8993" y="4758103"/>
              <a:ext cx="1154339" cy="1819422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2F7C2F86-D086-99B4-1DCF-8495D8F1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8993" y="5357907"/>
              <a:ext cx="969803" cy="965118"/>
            </a:xfrm>
            <a:prstGeom prst="rect">
              <a:avLst/>
            </a:prstGeom>
          </p:spPr>
        </p:pic>
      </p:grpSp>
      <p:sp>
        <p:nvSpPr>
          <p:cNvPr id="8" name="Multiplikationstecken 7">
            <a:extLst>
              <a:ext uri="{FF2B5EF4-FFF2-40B4-BE49-F238E27FC236}">
                <a16:creationId xmlns:a16="http://schemas.microsoft.com/office/drawing/2014/main" id="{A5C46194-0304-E078-EBF1-3BC6C092F5D6}"/>
              </a:ext>
            </a:extLst>
          </p:cNvPr>
          <p:cNvSpPr/>
          <p:nvPr/>
        </p:nvSpPr>
        <p:spPr>
          <a:xfrm>
            <a:off x="4836160" y="1503680"/>
            <a:ext cx="3525520" cy="2513669"/>
          </a:xfrm>
          <a:prstGeom prst="mathMultiply">
            <a:avLst>
              <a:gd name="adj1" fmla="val 49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5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86458-C33C-707C-3F6A-652534D4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1C2FD1-F2D6-D2E2-0A16-03424EB7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28688-E1B3-24F9-1ABC-AA7B1179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7208520" cy="3880274"/>
          </a:xfrm>
        </p:spPr>
        <p:txBody>
          <a:bodyPr lIns="0"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För att få vara med på dopinglistan måste ämnet eller metoden: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rgbClr val="E94E24"/>
              </a:buClr>
              <a:buFont typeface="Wingdings" panose="05000000000000000000" pitchFamily="2" charset="2"/>
              <a:buChar char="Ø"/>
            </a:pPr>
            <a:r>
              <a:rPr lang="sv-SE" dirty="0"/>
              <a:t> Göra dig starkare, snabbare eller något annat som gör dig bättre i din idrott med hjälp av doping.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rgbClr val="E94E24"/>
              </a:buClr>
              <a:buFont typeface="Wingdings" panose="05000000000000000000" pitchFamily="2" charset="2"/>
              <a:buChar char="Ø"/>
            </a:pPr>
            <a:r>
              <a:rPr lang="sv-SE" dirty="0"/>
              <a:t> Vara farligt för din hälsa.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rgbClr val="E94E24"/>
              </a:buClr>
              <a:buFont typeface="Wingdings" panose="05000000000000000000" pitchFamily="2" charset="2"/>
              <a:buChar char="Ø"/>
            </a:pPr>
            <a:r>
              <a:rPr lang="sv-SE" dirty="0"/>
              <a:t> Strida mot idrottens anda. Alltså göra idrotten orättvis med bland annat fusk.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AC63D19-F09C-70B3-BED9-2A338428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783" y="1988820"/>
            <a:ext cx="838017" cy="115613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C70ECCF-BEA8-1E1E-8655-372473DE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651" y="3429000"/>
            <a:ext cx="1131870" cy="113187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653B796-12FA-88B3-7947-ED0FEAF66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783" y="4724763"/>
            <a:ext cx="1296094" cy="1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6B5FFA8-E436-C7DE-3016-137AD267D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0" y="2651760"/>
            <a:ext cx="5616575" cy="131857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Clr>
                <a:schemeClr val="tx1"/>
              </a:buClr>
              <a:buNone/>
            </a:pPr>
            <a:r>
              <a:rPr lang="sv-SE" dirty="0">
                <a:ln>
                  <a:solidFill>
                    <a:schemeClr val="tx1"/>
                  </a:solidFill>
                </a:ln>
              </a:rPr>
              <a:t>Det är du själv som är ansvarig om något som står i dopinglistan hittas i din kropp.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7C6AE3-A58B-7F31-2E19-02E1D971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594" y="633095"/>
            <a:ext cx="1937385" cy="19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00983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Återblick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ommentar xmlns="3ac4b176-3c80-4de3-944b-46d080a6b84a" xsi:nil="true"/>
    <_ip_UnifiedCompliancePolicyProperties xmlns="http://schemas.microsoft.com/sharepoint/v3" xsi:nil="true"/>
    <TaxCatchAll xmlns="b7052be4-626e-4a2b-8773-25c1145cd320" xsi:nil="true"/>
    <lcf76f155ced4ddcb4097134ff3c332f xmlns="3ac4b176-3c80-4de3-944b-46d080a6b8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D5A3B6FC8C245BB9B9F60BD2F4CE0" ma:contentTypeVersion="25" ma:contentTypeDescription="Skapa ett nytt dokument." ma:contentTypeScope="" ma:versionID="785433058509ce39a15af303e51157c8">
  <xsd:schema xmlns:xsd="http://www.w3.org/2001/XMLSchema" xmlns:xs="http://www.w3.org/2001/XMLSchema" xmlns:p="http://schemas.microsoft.com/office/2006/metadata/properties" xmlns:ns1="http://schemas.microsoft.com/sharepoint/v3" xmlns:ns2="3ac4b176-3c80-4de3-944b-46d080a6b84a" xmlns:ns3="b7052be4-626e-4a2b-8773-25c1145cd320" targetNamespace="http://schemas.microsoft.com/office/2006/metadata/properties" ma:root="true" ma:fieldsID="ddcf241629bc4bf27233bd00380a2c86" ns1:_="" ns2:_="" ns3:_="">
    <xsd:import namespace="http://schemas.microsoft.com/sharepoint/v3"/>
    <xsd:import namespace="3ac4b176-3c80-4de3-944b-46d080a6b84a"/>
    <xsd:import namespace="b7052be4-626e-4a2b-8773-25c1145cd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b176-3c80-4de3-944b-46d080a6b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16976cd2-b505-4f72-8103-3a59d9c43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6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2be4-626e-4a2b-8773-25c1145cd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8f8bbf-6303-4e47-aaeb-2d0ee74f9f95}" ma:internalName="TaxCatchAll" ma:showField="CatchAllData" ma:web="b7052be4-626e-4a2b-8773-25c1145cd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FFB54C-022F-4599-8714-2AB190DB4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67B65-ED56-4607-B90C-2D45A8CB3BD4}">
  <ds:schemaRefs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3ac4b176-3c80-4de3-944b-46d080a6b84a"/>
    <ds:schemaRef ds:uri="b7052be4-626e-4a2b-8773-25c1145cd320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3376B1-6426-4BFC-B081-8AB9591B9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c4b176-3c80-4de3-944b-46d080a6b84a"/>
    <ds:schemaRef ds:uri="b7052be4-626e-4a2b-8773-25c1145cd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7f1040e-456f-493a-b8d1-d83d313ac3e0}" enabled="1" method="Standard" siteId="{3c9bb985-cdc2-4b04-92f5-c19aeefa084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546</Words>
  <Application>Microsoft Office PowerPoint</Application>
  <PresentationFormat>Bredbild</PresentationFormat>
  <Paragraphs>65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Anpassad formgivning</vt:lpstr>
      <vt:lpstr>Återblick</vt:lpstr>
      <vt:lpstr>PowerPoint-presentation</vt:lpstr>
      <vt:lpstr>Dopinglistan</vt:lpstr>
      <vt:lpstr>Dopinglistan</vt:lpstr>
      <vt:lpstr>Dopinglistan</vt:lpstr>
      <vt:lpstr>Dopinglistan</vt:lpstr>
      <vt:lpstr>Vad stämmer?</vt:lpstr>
      <vt:lpstr>Vad stämmer?</vt:lpstr>
      <vt:lpstr>Dopinglistan</vt:lpstr>
      <vt:lpstr>PowerPoint-presentation</vt:lpstr>
      <vt:lpstr>Om du behöver äta medicin</vt:lpstr>
      <vt:lpstr>Jag har koll på…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Fanny Iselidh</dc:creator>
  <cp:lastModifiedBy>Charlotta Lindblom</cp:lastModifiedBy>
  <cp:revision>1</cp:revision>
  <dcterms:created xsi:type="dcterms:W3CDTF">2025-12-04T11:28:49Z</dcterms:created>
  <dcterms:modified xsi:type="dcterms:W3CDTF">2026-05-18T22:25:09Z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0x010100ABAD5A3B6FC8C245BB9B9F60BD2F4CE0</vt:lpwstr>
  </property>
  <property fmtid="{D5CDD505-2E9C-101B-9397-08002B2CF9AE}" pid="3" name="MediaServiceImageTags">
    <vt:lpwstr/>
  </property>
</Properties>
</file>