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5" r:id="rId5"/>
  </p:sldMasterIdLst>
  <p:sldIdLst>
    <p:sldId id="296" r:id="rId6"/>
    <p:sldId id="298" r:id="rId7"/>
    <p:sldId id="292" r:id="rId8"/>
    <p:sldId id="299" r:id="rId9"/>
    <p:sldId id="300" r:id="rId10"/>
    <p:sldId id="310" r:id="rId11"/>
    <p:sldId id="311" r:id="rId12"/>
    <p:sldId id="304" r:id="rId13"/>
    <p:sldId id="302" r:id="rId14"/>
    <p:sldId id="303" r:id="rId15"/>
    <p:sldId id="305" r:id="rId16"/>
    <p:sldId id="297" r:id="rId17"/>
    <p:sldId id="319" r:id="rId18"/>
    <p:sldId id="329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6C785F-52CC-C87B-5A46-9E71ACFC5862}" name="Charlotta Lindblom" initials="CL" userId="S::Charlotta.Lindblom@antidoping.se::b1df0975-bb82-487d-a2ed-02375fc2ab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48C292-35E2-4710-880A-4FD8F43E734D}" v="2" dt="2026-05-19T11:30:00.482"/>
    <p1510:client id="{E6C9BDC7-2DF8-4135-981F-322128C0D95A}" v="3" dt="2026-05-18T22:30:03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76216" autoAdjust="0"/>
  </p:normalViewPr>
  <p:slideViewPr>
    <p:cSldViewPr snapToGrid="0">
      <p:cViewPr varScale="1">
        <p:scale>
          <a:sx n="96" d="100"/>
          <a:sy n="96" d="100"/>
        </p:scale>
        <p:origin x="523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a Lindblom" userId="b1df0975-bb82-487d-a2ed-02375fc2ab18" providerId="ADAL" clId="{715489FD-AFF2-49E2-9A3C-F313B217E3EF}"/>
    <pc:docChg chg="modSld">
      <pc:chgData name="Charlotta Lindblom" userId="b1df0975-bb82-487d-a2ed-02375fc2ab18" providerId="ADAL" clId="{715489FD-AFF2-49E2-9A3C-F313B217E3EF}" dt="2026-05-18T22:30:03.165" v="3"/>
      <pc:docMkLst>
        <pc:docMk/>
      </pc:docMkLst>
      <pc:sldChg chg="modSp">
        <pc:chgData name="Charlotta Lindblom" userId="b1df0975-bb82-487d-a2ed-02375fc2ab18" providerId="ADAL" clId="{715489FD-AFF2-49E2-9A3C-F313B217E3EF}" dt="2026-05-18T21:46:36.713" v="1" actId="20577"/>
        <pc:sldMkLst>
          <pc:docMk/>
          <pc:sldMk cId="833739357" sldId="303"/>
        </pc:sldMkLst>
        <pc:spChg chg="mod">
          <ac:chgData name="Charlotta Lindblom" userId="b1df0975-bb82-487d-a2ed-02375fc2ab18" providerId="ADAL" clId="{715489FD-AFF2-49E2-9A3C-F313B217E3EF}" dt="2026-05-18T21:46:36.713" v="1" actId="20577"/>
          <ac:spMkLst>
            <pc:docMk/>
            <pc:sldMk cId="833739357" sldId="303"/>
            <ac:spMk id="3" creationId="{678B4143-6463-FAF5-F900-262B53EA0F25}"/>
          </ac:spMkLst>
        </pc:spChg>
      </pc:sldChg>
      <pc:sldChg chg="modSp mod">
        <pc:chgData name="Charlotta Lindblom" userId="b1df0975-bb82-487d-a2ed-02375fc2ab18" providerId="ADAL" clId="{715489FD-AFF2-49E2-9A3C-F313B217E3EF}" dt="2026-05-18T22:30:03.165" v="3"/>
        <pc:sldMkLst>
          <pc:docMk/>
          <pc:sldMk cId="1103288599" sldId="329"/>
        </pc:sldMkLst>
        <pc:spChg chg="mod">
          <ac:chgData name="Charlotta Lindblom" userId="b1df0975-bb82-487d-a2ed-02375fc2ab18" providerId="ADAL" clId="{715489FD-AFF2-49E2-9A3C-F313B217E3EF}" dt="2026-05-18T22:30:03.165" v="3"/>
          <ac:spMkLst>
            <pc:docMk/>
            <pc:sldMk cId="1103288599" sldId="329"/>
            <ac:spMk id="3" creationId="{1C33DE4E-00BD-8721-0847-0D65FAC5623F}"/>
          </ac:spMkLst>
        </pc:spChg>
      </pc:sldChg>
    </pc:docChg>
  </pc:docChgLst>
  <pc:docChgLst>
    <pc:chgData name="Josefine Wennerhult" userId="78b285c3-faeb-43c8-b36f-757f94e20a36" providerId="ADAL" clId="{9D46B679-21FC-447C-8F71-5CE32162190E}"/>
    <pc:docChg chg="custSel modSld">
      <pc:chgData name="Josefine Wennerhult" userId="78b285c3-faeb-43c8-b36f-757f94e20a36" providerId="ADAL" clId="{9D46B679-21FC-447C-8F71-5CE32162190E}" dt="2026-05-19T11:31:01.380" v="18" actId="313"/>
      <pc:docMkLst>
        <pc:docMk/>
      </pc:docMkLst>
      <pc:sldChg chg="modSp mod modCm">
        <pc:chgData name="Josefine Wennerhult" userId="78b285c3-faeb-43c8-b36f-757f94e20a36" providerId="ADAL" clId="{9D46B679-21FC-447C-8F71-5CE32162190E}" dt="2026-05-19T11:31:01.380" v="18" actId="313"/>
        <pc:sldMkLst>
          <pc:docMk/>
          <pc:sldMk cId="833739357" sldId="303"/>
        </pc:sldMkLst>
        <pc:spChg chg="mod">
          <ac:chgData name="Josefine Wennerhult" userId="78b285c3-faeb-43c8-b36f-757f94e20a36" providerId="ADAL" clId="{9D46B679-21FC-447C-8F71-5CE32162190E}" dt="2026-05-19T11:31:01.380" v="18" actId="313"/>
          <ac:spMkLst>
            <pc:docMk/>
            <pc:sldMk cId="833739357" sldId="303"/>
            <ac:spMk id="5" creationId="{E48D7E35-423C-E43B-ED2F-B8CB8D01A6E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osefine Wennerhult" userId="78b285c3-faeb-43c8-b36f-757f94e20a36" providerId="ADAL" clId="{9D46B679-21FC-447C-8F71-5CE32162190E}" dt="2026-05-19T11:31:01.380" v="18" actId="313"/>
              <pc2:cmMkLst xmlns:pc2="http://schemas.microsoft.com/office/powerpoint/2019/9/main/command">
                <pc:docMk/>
                <pc:sldMk cId="833739357" sldId="303"/>
                <pc2:cmMk id="{3F7A5F0B-037F-417D-B975-3D9A404B1DB8}"/>
              </pc2:cmMkLst>
            </pc226:cmChg>
          </p:ext>
        </pc:extLst>
      </pc:sldChg>
      <pc:sldChg chg="modSp">
        <pc:chgData name="Josefine Wennerhult" userId="78b285c3-faeb-43c8-b36f-757f94e20a36" providerId="ADAL" clId="{9D46B679-21FC-447C-8F71-5CE32162190E}" dt="2026-05-19T11:30:00.482" v="1"/>
        <pc:sldMkLst>
          <pc:docMk/>
          <pc:sldMk cId="182460554" sldId="304"/>
        </pc:sldMkLst>
        <pc:spChg chg="mod">
          <ac:chgData name="Josefine Wennerhult" userId="78b285c3-faeb-43c8-b36f-757f94e20a36" providerId="ADAL" clId="{9D46B679-21FC-447C-8F71-5CE32162190E}" dt="2026-05-19T11:30:00.482" v="1"/>
          <ac:spMkLst>
            <pc:docMk/>
            <pc:sldMk cId="182460554" sldId="304"/>
            <ac:spMk id="3" creationId="{0F2EEE65-B4CD-1192-8F20-298AD180115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DD255F-354F-6A2E-6543-92F89B6D6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F1FD522-A1CD-EBE5-5BF6-0CB96EAC4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E604EC-04C7-931E-9E5E-E2AAE38A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F36665-4C4A-B970-76A3-5DC0B921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4C8010-0FF3-283C-596B-B1C978D0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81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74507F-65DB-8FD9-4A09-B5E80D47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D347B41-0184-6675-8F66-7C8D0243E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8A2D47-8EEE-2E2F-4E0A-BA271F3C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0719F57-986C-E456-7C56-44B24371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42CCFF-6BBA-3AF4-1FF3-31BA3612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61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F5E3FD7-7730-1D40-D9AF-EA4F7D9DC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EA9639C-CAC7-6752-CFA6-FED53C564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334BA5-2C11-2F54-10A0-62CCC6D7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357C93-F4FE-3EAF-44A6-D732F6C5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1CEA52-D515-E154-F16F-9F6253EB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573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233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9582" y="4453128"/>
            <a:ext cx="5496097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396127F-A5EB-3AD6-14AE-27F0FA925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38"/>
            <a:ext cx="4346015" cy="639956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41445A4-B00E-8F34-0C98-F2939F3952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298" y="6461745"/>
            <a:ext cx="1207113" cy="335309"/>
          </a:xfrm>
          <a:prstGeom prst="rect">
            <a:avLst/>
          </a:prstGeom>
        </p:spPr>
      </p:pic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802EF1A8-6E97-ECEB-5712-8798271E89F1}"/>
              </a:ext>
            </a:extLst>
          </p:cNvPr>
          <p:cNvSpPr/>
          <p:nvPr userDrawn="1"/>
        </p:nvSpPr>
        <p:spPr>
          <a:xfrm>
            <a:off x="5659582" y="4248628"/>
            <a:ext cx="5585806" cy="64008"/>
          </a:xfrm>
          <a:custGeom>
            <a:avLst/>
            <a:gdLst>
              <a:gd name="csX0" fmla="*/ 0 w 5585806"/>
              <a:gd name="csY0" fmla="*/ 0 h 64008"/>
              <a:gd name="csX1" fmla="*/ 809942 w 5585806"/>
              <a:gd name="csY1" fmla="*/ 9281 h 64008"/>
              <a:gd name="csX2" fmla="*/ 1340593 w 5585806"/>
              <a:gd name="csY2" fmla="*/ 15362 h 64008"/>
              <a:gd name="csX3" fmla="*/ 1871245 w 5585806"/>
              <a:gd name="csY3" fmla="*/ 21443 h 64008"/>
              <a:gd name="csX4" fmla="*/ 2513613 w 5585806"/>
              <a:gd name="csY4" fmla="*/ 28804 h 64008"/>
              <a:gd name="csX5" fmla="*/ 3044264 w 5585806"/>
              <a:gd name="csY5" fmla="*/ 34884 h 64008"/>
              <a:gd name="csX6" fmla="*/ 3630774 w 5585806"/>
              <a:gd name="csY6" fmla="*/ 41605 h 64008"/>
              <a:gd name="csX7" fmla="*/ 4384858 w 5585806"/>
              <a:gd name="csY7" fmla="*/ 50246 h 64008"/>
              <a:gd name="csX8" fmla="*/ 4971367 w 5585806"/>
              <a:gd name="csY8" fmla="*/ 56967 h 64008"/>
              <a:gd name="csX9" fmla="*/ 5585806 w 5585806"/>
              <a:gd name="csY9" fmla="*/ 64008 h 640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585806" h="64008" extrusionOk="0">
                <a:moveTo>
                  <a:pt x="0" y="0"/>
                </a:moveTo>
                <a:cubicBezTo>
                  <a:pt x="374999" y="30705"/>
                  <a:pt x="634986" y="-18497"/>
                  <a:pt x="809942" y="9281"/>
                </a:cubicBezTo>
                <a:cubicBezTo>
                  <a:pt x="984898" y="37059"/>
                  <a:pt x="1199255" y="-11776"/>
                  <a:pt x="1340593" y="15362"/>
                </a:cubicBezTo>
                <a:cubicBezTo>
                  <a:pt x="1481931" y="42500"/>
                  <a:pt x="1700728" y="-6702"/>
                  <a:pt x="1871245" y="21443"/>
                </a:cubicBezTo>
                <a:cubicBezTo>
                  <a:pt x="2041762" y="49588"/>
                  <a:pt x="2277550" y="32520"/>
                  <a:pt x="2513613" y="28804"/>
                </a:cubicBezTo>
                <a:cubicBezTo>
                  <a:pt x="2749676" y="25087"/>
                  <a:pt x="2794361" y="34625"/>
                  <a:pt x="3044264" y="34884"/>
                </a:cubicBezTo>
                <a:cubicBezTo>
                  <a:pt x="3294167" y="35143"/>
                  <a:pt x="3346865" y="14086"/>
                  <a:pt x="3630774" y="41605"/>
                </a:cubicBezTo>
                <a:cubicBezTo>
                  <a:pt x="3914683" y="69123"/>
                  <a:pt x="4164810" y="20395"/>
                  <a:pt x="4384858" y="50246"/>
                </a:cubicBezTo>
                <a:cubicBezTo>
                  <a:pt x="4604906" y="80097"/>
                  <a:pt x="4808217" y="78633"/>
                  <a:pt x="4971367" y="56967"/>
                </a:cubicBezTo>
                <a:cubicBezTo>
                  <a:pt x="5134517" y="35301"/>
                  <a:pt x="5368003" y="52580"/>
                  <a:pt x="5585806" y="64008"/>
                </a:cubicBezTo>
              </a:path>
            </a:pathLst>
          </a:custGeom>
          <a:noFill/>
          <a:ln w="38100" cap="rnd">
            <a:solidFill>
              <a:srgbClr val="E94E24"/>
            </a:solidFill>
            <a:extLst>
              <a:ext uri="{C807C97D-BFC1-408E-A445-0C87EB9F89A2}">
                <ask:lineSketchStyleProps xmlns:ask="http://schemas.microsoft.com/office/drawing/2018/sketchyshapes" sd="3604603563">
                  <a:custGeom>
                    <a:avLst/>
                    <a:gdLst>
                      <a:gd name="connsiteX0" fmla="*/ 0 w 10058400"/>
                      <a:gd name="connsiteY0" fmla="*/ 0 h 12192"/>
                      <a:gd name="connsiteX1" fmla="*/ 10058400 w 10058400"/>
                      <a:gd name="connsiteY1" fmla="*/ 12192 h 1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58400" h="12192">
                        <a:moveTo>
                          <a:pt x="0" y="0"/>
                        </a:moveTo>
                        <a:lnTo>
                          <a:pt x="10058400" y="12192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1C772010-939F-DA93-FADD-A581DAF54D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9582" y="3208020"/>
            <a:ext cx="5495781" cy="1038132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5pPr marL="749808" indent="0">
              <a:buNone/>
              <a:defRPr/>
            </a:lvl5pPr>
          </a:lstStyle>
          <a:p>
            <a:pPr lvl="0"/>
            <a:r>
              <a:rPr lang="sv-SE" dirty="0"/>
              <a:t>Klicka här för att</a:t>
            </a:r>
          </a:p>
        </p:txBody>
      </p:sp>
    </p:spTree>
    <p:extLst>
      <p:ext uri="{BB962C8B-B14F-4D97-AF65-F5344CB8AC3E}">
        <p14:creationId xmlns:p14="http://schemas.microsoft.com/office/powerpoint/2010/main" val="1316250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96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D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36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478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68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5A67A3F-385D-E848-2CF4-93CA90612E86}"/>
              </a:ext>
            </a:extLst>
          </p:cNvPr>
          <p:cNvSpPr/>
          <p:nvPr userDrawn="1"/>
        </p:nvSpPr>
        <p:spPr>
          <a:xfrm>
            <a:off x="1832451" y="0"/>
            <a:ext cx="7928769" cy="6797226"/>
          </a:xfrm>
          <a:custGeom>
            <a:avLst/>
            <a:gdLst>
              <a:gd name="csX0" fmla="*/ 0 w 7928769"/>
              <a:gd name="csY0" fmla="*/ 3398613 h 6797226"/>
              <a:gd name="csX1" fmla="*/ 3964385 w 7928769"/>
              <a:gd name="csY1" fmla="*/ 0 h 6797226"/>
              <a:gd name="csX2" fmla="*/ 7928770 w 7928769"/>
              <a:gd name="csY2" fmla="*/ 3398613 h 6797226"/>
              <a:gd name="csX3" fmla="*/ 3964385 w 7928769"/>
              <a:gd name="csY3" fmla="*/ 6797226 h 6797226"/>
              <a:gd name="csX4" fmla="*/ 0 w 7928769"/>
              <a:gd name="csY4" fmla="*/ 3398613 h 67972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928769" h="6797226" fill="none" extrusionOk="0">
                <a:moveTo>
                  <a:pt x="0" y="3398613"/>
                </a:moveTo>
                <a:cubicBezTo>
                  <a:pt x="270599" y="1594196"/>
                  <a:pt x="2060964" y="57853"/>
                  <a:pt x="3964385" y="0"/>
                </a:cubicBezTo>
                <a:cubicBezTo>
                  <a:pt x="6059604" y="125747"/>
                  <a:pt x="7792690" y="1465743"/>
                  <a:pt x="7928770" y="3398613"/>
                </a:cubicBezTo>
                <a:cubicBezTo>
                  <a:pt x="8350654" y="5759598"/>
                  <a:pt x="5795002" y="7260981"/>
                  <a:pt x="3964385" y="6797226"/>
                </a:cubicBezTo>
                <a:cubicBezTo>
                  <a:pt x="1359632" y="7158216"/>
                  <a:pt x="-101728" y="5007639"/>
                  <a:pt x="0" y="3398613"/>
                </a:cubicBezTo>
                <a:close/>
              </a:path>
              <a:path w="7928769" h="6797226" stroke="0" extrusionOk="0">
                <a:moveTo>
                  <a:pt x="0" y="3398613"/>
                </a:moveTo>
                <a:cubicBezTo>
                  <a:pt x="-480690" y="1845272"/>
                  <a:pt x="1815019" y="-567874"/>
                  <a:pt x="3964385" y="0"/>
                </a:cubicBezTo>
                <a:cubicBezTo>
                  <a:pt x="6056381" y="13375"/>
                  <a:pt x="7974699" y="1433151"/>
                  <a:pt x="7928770" y="3398613"/>
                </a:cubicBezTo>
                <a:cubicBezTo>
                  <a:pt x="7941712" y="5710485"/>
                  <a:pt x="6245064" y="7262059"/>
                  <a:pt x="3964385" y="6797226"/>
                </a:cubicBezTo>
                <a:cubicBezTo>
                  <a:pt x="2072183" y="6874070"/>
                  <a:pt x="313140" y="5558931"/>
                  <a:pt x="0" y="3398613"/>
                </a:cubicBezTo>
                <a:close/>
              </a:path>
            </a:pathLst>
          </a:custGeom>
          <a:solidFill>
            <a:schemeClr val="bg2"/>
          </a:solidFill>
          <a:ln w="38100">
            <a:solidFill>
              <a:schemeClr val="bg2"/>
            </a:solidFill>
            <a:miter lim="800000"/>
            <a:extLst>
              <a:ext uri="{C807C97D-BFC1-408E-A445-0C87EB9F89A2}">
                <ask:lineSketchStyleProps xmlns:ask="http://schemas.microsoft.com/office/drawing/2018/sketchyshapes" sd="248793150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objekt 9" descr="En bild som visar Teckensnitt, Grafik, logotyp, grafisk design">
            <a:extLst>
              <a:ext uri="{FF2B5EF4-FFF2-40B4-BE49-F238E27FC236}">
                <a16:creationId xmlns:a16="http://schemas.microsoft.com/office/drawing/2014/main" id="{935620E2-56BE-EBD4-635E-5CAFAB528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71" b="91365" l="3125" r="96797">
                        <a14:foregroundMark x1="20391" y1="15599" x2="20391" y2="15599"/>
                        <a14:foregroundMark x1="6641" y1="36212" x2="6641" y2="36212"/>
                        <a14:foregroundMark x1="10781" y1="59053" x2="10781" y2="59053"/>
                        <a14:foregroundMark x1="15781" y1="87744" x2="15781" y2="87744"/>
                        <a14:foregroundMark x1="3359" y1="73259" x2="3359" y2="73259"/>
                        <a14:foregroundMark x1="16484" y1="91922" x2="16484" y2="91922"/>
                        <a14:foregroundMark x1="36797" y1="39554" x2="36797" y2="39554"/>
                        <a14:foregroundMark x1="37109" y1="66017" x2="37109" y2="66017"/>
                        <a14:foregroundMark x1="43438" y1="41504" x2="43438" y2="41504"/>
                        <a14:foregroundMark x1="52188" y1="34819" x2="52188" y2="34819"/>
                        <a14:foregroundMark x1="56250" y1="39276" x2="56250" y2="39276"/>
                        <a14:foregroundMark x1="60703" y1="30919" x2="60703" y2="30919"/>
                        <a14:foregroundMark x1="67656" y1="30641" x2="67656" y2="30641"/>
                        <a14:foregroundMark x1="74609" y1="29805" x2="74609" y2="29805"/>
                        <a14:foregroundMark x1="80703" y1="34540" x2="80703" y2="34540"/>
                        <a14:foregroundMark x1="84375" y1="34262" x2="84375" y2="34262"/>
                        <a14:foregroundMark x1="91719" y1="39833" x2="91719" y2="39833"/>
                        <a14:foregroundMark x1="96797" y1="42061" x2="96797" y2="42061"/>
                        <a14:foregroundMark x1="71641" y1="59889" x2="71641" y2="59889"/>
                        <a14:foregroundMark x1="63438" y1="62953" x2="63438" y2="62953"/>
                        <a14:foregroundMark x1="60156" y1="66295" x2="60156" y2="66295"/>
                        <a14:foregroundMark x1="54609" y1="69638" x2="54609" y2="69638"/>
                        <a14:foregroundMark x1="49063" y1="69638" x2="49063" y2="69638"/>
                        <a14:foregroundMark x1="44375" y1="72423" x2="44375" y2="72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7" y="6459785"/>
            <a:ext cx="1203129" cy="337440"/>
          </a:xfrm>
          <a:prstGeom prst="rect">
            <a:avLst/>
          </a:prstGeo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82E7002-446C-037D-2CC6-BDF40A1035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0" y="2727948"/>
            <a:ext cx="5616575" cy="1242389"/>
          </a:xfrm>
        </p:spPr>
        <p:txBody>
          <a:bodyPr>
            <a:normAutofit/>
          </a:bodyPr>
          <a:lstStyle>
            <a:lvl1pPr algn="ctr">
              <a:defRPr sz="800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+mj-lt"/>
              </a:defRPr>
            </a:lvl1pPr>
            <a:lvl2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2pPr>
            <a:lvl3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3pPr>
            <a:lvl4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4pPr>
            <a:lvl5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Vad kan du?</a:t>
            </a: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1CFBA61D-8C70-EC8A-FCFD-10D7023C0D49}"/>
              </a:ext>
            </a:extLst>
          </p:cNvPr>
          <p:cNvSpPr/>
          <p:nvPr userDrawn="1"/>
        </p:nvSpPr>
        <p:spPr>
          <a:xfrm flipV="1">
            <a:off x="3048000" y="3970336"/>
            <a:ext cx="5616574" cy="45719"/>
          </a:xfrm>
          <a:custGeom>
            <a:avLst/>
            <a:gdLst>
              <a:gd name="csX0" fmla="*/ 0 w 5616574"/>
              <a:gd name="csY0" fmla="*/ 0 h 45719"/>
              <a:gd name="csX1" fmla="*/ 736395 w 5616574"/>
              <a:gd name="csY1" fmla="*/ 5994 h 45719"/>
              <a:gd name="csX2" fmla="*/ 1191962 w 5616574"/>
              <a:gd name="csY2" fmla="*/ 9703 h 45719"/>
              <a:gd name="csX3" fmla="*/ 1647528 w 5616574"/>
              <a:gd name="csY3" fmla="*/ 13411 h 45719"/>
              <a:gd name="csX4" fmla="*/ 2215426 w 5616574"/>
              <a:gd name="csY4" fmla="*/ 18034 h 45719"/>
              <a:gd name="csX5" fmla="*/ 2670993 w 5616574"/>
              <a:gd name="csY5" fmla="*/ 21742 h 45719"/>
              <a:gd name="csX6" fmla="*/ 3182725 w 5616574"/>
              <a:gd name="csY6" fmla="*/ 25907 h 45719"/>
              <a:gd name="csX7" fmla="*/ 3862955 w 5616574"/>
              <a:gd name="csY7" fmla="*/ 31445 h 45719"/>
              <a:gd name="csX8" fmla="*/ 4374687 w 5616574"/>
              <a:gd name="csY8" fmla="*/ 35610 h 45719"/>
              <a:gd name="csX9" fmla="*/ 5616574 w 5616574"/>
              <a:gd name="csY9" fmla="*/ 45719 h 457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616574" h="45719" extrusionOk="0">
                <a:moveTo>
                  <a:pt x="0" y="0"/>
                </a:moveTo>
                <a:cubicBezTo>
                  <a:pt x="357673" y="-24757"/>
                  <a:pt x="553717" y="39522"/>
                  <a:pt x="736395" y="5994"/>
                </a:cubicBezTo>
                <a:cubicBezTo>
                  <a:pt x="919074" y="-27533"/>
                  <a:pt x="1092991" y="13936"/>
                  <a:pt x="1191962" y="9703"/>
                </a:cubicBezTo>
                <a:cubicBezTo>
                  <a:pt x="1290933" y="5469"/>
                  <a:pt x="1475315" y="13452"/>
                  <a:pt x="1647528" y="13411"/>
                </a:cubicBezTo>
                <a:cubicBezTo>
                  <a:pt x="1819741" y="13370"/>
                  <a:pt x="1985130" y="22320"/>
                  <a:pt x="2215426" y="18034"/>
                </a:cubicBezTo>
                <a:cubicBezTo>
                  <a:pt x="2445722" y="13748"/>
                  <a:pt x="2541084" y="38397"/>
                  <a:pt x="2670993" y="21742"/>
                </a:cubicBezTo>
                <a:cubicBezTo>
                  <a:pt x="2800902" y="5087"/>
                  <a:pt x="2946932" y="12343"/>
                  <a:pt x="3182725" y="25907"/>
                </a:cubicBezTo>
                <a:cubicBezTo>
                  <a:pt x="3418518" y="39471"/>
                  <a:pt x="3693706" y="28252"/>
                  <a:pt x="3862955" y="31445"/>
                </a:cubicBezTo>
                <a:cubicBezTo>
                  <a:pt x="4032204" y="34638"/>
                  <a:pt x="4234536" y="16922"/>
                  <a:pt x="4374687" y="35610"/>
                </a:cubicBezTo>
                <a:cubicBezTo>
                  <a:pt x="4514838" y="54298"/>
                  <a:pt x="5312537" y="8505"/>
                  <a:pt x="5616574" y="45719"/>
                </a:cubicBezTo>
              </a:path>
            </a:pathLst>
          </a:custGeom>
          <a:noFill/>
          <a:ln w="79375" cap="rnd">
            <a:solidFill>
              <a:srgbClr val="E94E24"/>
            </a:solidFill>
            <a:extLst>
              <a:ext uri="{C807C97D-BFC1-408E-A445-0C87EB9F89A2}">
                <ask:lineSketchStyleProps xmlns:ask="http://schemas.microsoft.com/office/drawing/2018/sketchyshapes" sd="3604603563">
                  <a:custGeom>
                    <a:avLst/>
                    <a:gdLst>
                      <a:gd name="connsiteX0" fmla="*/ 0 w 10058400"/>
                      <a:gd name="connsiteY0" fmla="*/ 0 h 12192"/>
                      <a:gd name="connsiteX1" fmla="*/ 10058400 w 10058400"/>
                      <a:gd name="connsiteY1" fmla="*/ 12192 h 1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58400" h="12192">
                        <a:moveTo>
                          <a:pt x="0" y="0"/>
                        </a:moveTo>
                        <a:lnTo>
                          <a:pt x="10058400" y="12192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1BA981A7-9892-6BAB-CD19-0DE2A160E3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7275" y="4411663"/>
            <a:ext cx="4449763" cy="52546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Om modulens namn</a:t>
            </a:r>
          </a:p>
        </p:txBody>
      </p:sp>
    </p:spTree>
    <p:extLst>
      <p:ext uri="{BB962C8B-B14F-4D97-AF65-F5344CB8AC3E}">
        <p14:creationId xmlns:p14="http://schemas.microsoft.com/office/powerpoint/2010/main" val="2361602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889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640119-B159-D750-3745-4B419DED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F7E39F-103A-C29A-FCCC-B0647C406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CADEA5-B242-1EAD-B103-F7D1CE78B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3E9823-1E6E-0F6E-0C26-8B044A03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7986CD-B09E-CCCD-CA57-F2B824E2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8872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837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532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498B2D-EA78-0D92-EB59-56209F74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C0E7B2B-1DB1-437D-B2AC-BFFBFAA78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E64B-D7EA-429C-9447-884293002A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676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AFCE14-2711-22EB-CC76-5FEFBAEC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EE72C4-D2FA-3162-1176-2436D624F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506D99-D7F3-A56F-14A7-FFD4811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8E5291-CF70-2415-28D0-31EC2D0B1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AB5225-402A-D6E0-F0F9-F023E4E8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496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AB425D-C9D7-FAF6-1AE9-0954FB37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EAAFA8-9413-B519-FBED-8728F9D98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4CE68C9-B836-B36E-3709-B59D78EF9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B405FAF-E661-F9BF-9848-EA1814C1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35A3901-57CC-603B-F916-B2B03A50C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AD1432C-668F-9BD6-7D41-8321A320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869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045995-483F-C4CC-7455-1C78AD63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B28792-CB50-5FF8-3F15-BD6DCEB7B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013FAA-6358-BC0F-BAEE-56CFBFD39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BA2E74-EE66-1403-BBE4-172364F18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EB3C050-BAB8-D3EE-AA4D-6C81948CC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41A291B-BECA-1A6C-E184-88ADC31F8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69A7980-B7DE-A704-92F4-9228B6D0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2B000C-6AE8-9603-82BA-FB8E92D2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152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E5C7BB-98CC-7B8C-DC8A-519B776A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972A1A7-54EA-461B-708F-B3531545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4FFFEAD-717A-783A-EEA0-AB503F77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EA8FFE0-561A-3A3B-6F48-D0C6007E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247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0827BB-8E74-E612-06E8-128528F6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B100215-F9F0-0AB1-C211-30BD6F82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5EF6B5F-F059-DD95-2D21-0ADEF67C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120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ED07C1-D196-EE34-FC49-C5154BA4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B17261-51C2-3F09-0536-77B41FF7B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E9A1D2-FE29-8A2A-6325-276E146D2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D5F0C75-F34F-DBCC-6144-91A17332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C171B8D-6213-3F46-4134-CBC79657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FE9A531-9E77-B6F1-77CE-615942DE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75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081136-DABE-7578-0BDC-D1D36D8C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B50A0F3-3F0C-237D-4BCC-2F386D203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E162A7-3BB6-8A5B-4E43-DFDF8C898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BB850D9-0E2E-63B4-A2EB-1E9437FBC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97FBACF-ECAE-FDBE-37AD-401C78C4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649FC98-A54B-C03E-FEFD-BD8167F7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8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4069F9C-8D97-5933-2310-0DE08B97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8A9E0-DE54-A889-0E20-211011C79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755AD5-5210-6B28-9151-A5581CBBF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2ECD48-821D-73A1-CEA3-577D1930F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C15B1-F93D-8411-DC51-6ED35208D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463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2AE64B-D7EA-429C-9447-884293002A3C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 descr="En bild som visar Teckensnitt, Grafik, logotyp, grafisk design">
            <a:extLst>
              <a:ext uri="{FF2B5EF4-FFF2-40B4-BE49-F238E27FC236}">
                <a16:creationId xmlns:a16="http://schemas.microsoft.com/office/drawing/2014/main" id="{534A4138-88FA-8A00-F90F-63E95F7117E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71" b="91365" l="3125" r="96797">
                        <a14:foregroundMark x1="20391" y1="15599" x2="20391" y2="15599"/>
                        <a14:foregroundMark x1="6641" y1="36212" x2="6641" y2="36212"/>
                        <a14:foregroundMark x1="10781" y1="59053" x2="10781" y2="59053"/>
                        <a14:foregroundMark x1="15781" y1="87744" x2="15781" y2="87744"/>
                        <a14:foregroundMark x1="3359" y1="73259" x2="3359" y2="73259"/>
                        <a14:foregroundMark x1="16484" y1="91922" x2="16484" y2="91922"/>
                        <a14:foregroundMark x1="36797" y1="39554" x2="36797" y2="39554"/>
                        <a14:foregroundMark x1="37109" y1="66017" x2="37109" y2="66017"/>
                        <a14:foregroundMark x1="43438" y1="41504" x2="43438" y2="41504"/>
                        <a14:foregroundMark x1="52188" y1="34819" x2="52188" y2="34819"/>
                        <a14:foregroundMark x1="56250" y1="39276" x2="56250" y2="39276"/>
                        <a14:foregroundMark x1="60703" y1="30919" x2="60703" y2="30919"/>
                        <a14:foregroundMark x1="67656" y1="30641" x2="67656" y2="30641"/>
                        <a14:foregroundMark x1="74609" y1="29805" x2="74609" y2="29805"/>
                        <a14:foregroundMark x1="80703" y1="34540" x2="80703" y2="34540"/>
                        <a14:foregroundMark x1="84375" y1="34262" x2="84375" y2="34262"/>
                        <a14:foregroundMark x1="91719" y1="39833" x2="91719" y2="39833"/>
                        <a14:foregroundMark x1="96797" y1="42061" x2="96797" y2="42061"/>
                        <a14:foregroundMark x1="71641" y1="59889" x2="71641" y2="59889"/>
                        <a14:foregroundMark x1="63438" y1="62953" x2="63438" y2="62953"/>
                        <a14:foregroundMark x1="60156" y1="66295" x2="60156" y2="66295"/>
                        <a14:foregroundMark x1="54609" y1="69638" x2="54609" y2="69638"/>
                        <a14:foregroundMark x1="49063" y1="69638" x2="49063" y2="69638"/>
                        <a14:foregroundMark x1="44375" y1="72423" x2="44375" y2="72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7" y="6459785"/>
            <a:ext cx="1203129" cy="337440"/>
          </a:xfrm>
          <a:prstGeom prst="rect">
            <a:avLst/>
          </a:prstGeom>
        </p:spPr>
      </p:pic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4F8CD20E-2018-47C9-9130-847F849B3E81}"/>
              </a:ext>
            </a:extLst>
          </p:cNvPr>
          <p:cNvSpPr/>
          <p:nvPr userDrawn="1"/>
        </p:nvSpPr>
        <p:spPr>
          <a:xfrm>
            <a:off x="1097280" y="1741713"/>
            <a:ext cx="10058400" cy="12192"/>
          </a:xfrm>
          <a:custGeom>
            <a:avLst/>
            <a:gdLst>
              <a:gd name="csX0" fmla="*/ 0 w 10058400"/>
              <a:gd name="csY0" fmla="*/ 0 h 12192"/>
              <a:gd name="csX1" fmla="*/ 871728 w 10058400"/>
              <a:gd name="csY1" fmla="*/ 1057 h 12192"/>
              <a:gd name="csX2" fmla="*/ 1240536 w 10058400"/>
              <a:gd name="csY2" fmla="*/ 1504 h 12192"/>
              <a:gd name="csX3" fmla="*/ 1609344 w 10058400"/>
              <a:gd name="csY3" fmla="*/ 1951 h 12192"/>
              <a:gd name="csX4" fmla="*/ 2179320 w 10058400"/>
              <a:gd name="csY4" fmla="*/ 2642 h 12192"/>
              <a:gd name="csX5" fmla="*/ 2548128 w 10058400"/>
              <a:gd name="csY5" fmla="*/ 3089 h 12192"/>
              <a:gd name="csX6" fmla="*/ 3017520 w 10058400"/>
              <a:gd name="csY6" fmla="*/ 3658 h 12192"/>
              <a:gd name="csX7" fmla="*/ 3788664 w 10058400"/>
              <a:gd name="csY7" fmla="*/ 4592 h 12192"/>
              <a:gd name="csX8" fmla="*/ 4258056 w 10058400"/>
              <a:gd name="csY8" fmla="*/ 5161 h 12192"/>
              <a:gd name="csX9" fmla="*/ 5129784 w 10058400"/>
              <a:gd name="csY9" fmla="*/ 6218 h 12192"/>
              <a:gd name="csX10" fmla="*/ 5900928 w 10058400"/>
              <a:gd name="csY10" fmla="*/ 7153 h 12192"/>
              <a:gd name="csX11" fmla="*/ 6269736 w 10058400"/>
              <a:gd name="csY11" fmla="*/ 7600 h 12192"/>
              <a:gd name="csX12" fmla="*/ 6839712 w 10058400"/>
              <a:gd name="csY12" fmla="*/ 8291 h 12192"/>
              <a:gd name="csX13" fmla="*/ 7409688 w 10058400"/>
              <a:gd name="csY13" fmla="*/ 8981 h 12192"/>
              <a:gd name="csX14" fmla="*/ 7879080 w 10058400"/>
              <a:gd name="csY14" fmla="*/ 9550 h 12192"/>
              <a:gd name="csX15" fmla="*/ 8348472 w 10058400"/>
              <a:gd name="csY15" fmla="*/ 10119 h 12192"/>
              <a:gd name="csX16" fmla="*/ 9220200 w 10058400"/>
              <a:gd name="csY16" fmla="*/ 11176 h 12192"/>
              <a:gd name="csX17" fmla="*/ 10058400 w 10058400"/>
              <a:gd name="csY17" fmla="*/ 12192 h 121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0058400" h="12192" extrusionOk="0">
                <a:moveTo>
                  <a:pt x="0" y="0"/>
                </a:moveTo>
                <a:cubicBezTo>
                  <a:pt x="223466" y="-14029"/>
                  <a:pt x="640167" y="-32712"/>
                  <a:pt x="871728" y="1057"/>
                </a:cubicBezTo>
                <a:cubicBezTo>
                  <a:pt x="1103289" y="34826"/>
                  <a:pt x="1109019" y="-14045"/>
                  <a:pt x="1240536" y="1504"/>
                </a:cubicBezTo>
                <a:cubicBezTo>
                  <a:pt x="1372053" y="17053"/>
                  <a:pt x="1531799" y="18992"/>
                  <a:pt x="1609344" y="1951"/>
                </a:cubicBezTo>
                <a:cubicBezTo>
                  <a:pt x="1686889" y="-15090"/>
                  <a:pt x="2048601" y="17166"/>
                  <a:pt x="2179320" y="2642"/>
                </a:cubicBezTo>
                <a:cubicBezTo>
                  <a:pt x="2310039" y="-11882"/>
                  <a:pt x="2425375" y="-10941"/>
                  <a:pt x="2548128" y="3089"/>
                </a:cubicBezTo>
                <a:cubicBezTo>
                  <a:pt x="2670881" y="17119"/>
                  <a:pt x="2851048" y="6640"/>
                  <a:pt x="3017520" y="3658"/>
                </a:cubicBezTo>
                <a:cubicBezTo>
                  <a:pt x="3183992" y="676"/>
                  <a:pt x="3409594" y="11406"/>
                  <a:pt x="3788664" y="4592"/>
                </a:cubicBezTo>
                <a:cubicBezTo>
                  <a:pt x="4167734" y="-2222"/>
                  <a:pt x="4100357" y="19064"/>
                  <a:pt x="4258056" y="5161"/>
                </a:cubicBezTo>
                <a:cubicBezTo>
                  <a:pt x="4415755" y="-8742"/>
                  <a:pt x="4870554" y="43971"/>
                  <a:pt x="5129784" y="6218"/>
                </a:cubicBezTo>
                <a:cubicBezTo>
                  <a:pt x="5389014" y="-31535"/>
                  <a:pt x="5723667" y="-11245"/>
                  <a:pt x="5900928" y="7153"/>
                </a:cubicBezTo>
                <a:cubicBezTo>
                  <a:pt x="6078189" y="25551"/>
                  <a:pt x="6147927" y="-121"/>
                  <a:pt x="6269736" y="7600"/>
                </a:cubicBezTo>
                <a:cubicBezTo>
                  <a:pt x="6391545" y="15321"/>
                  <a:pt x="6664425" y="-3327"/>
                  <a:pt x="6839712" y="8291"/>
                </a:cubicBezTo>
                <a:cubicBezTo>
                  <a:pt x="7014999" y="19908"/>
                  <a:pt x="7163735" y="-18129"/>
                  <a:pt x="7409688" y="8981"/>
                </a:cubicBezTo>
                <a:cubicBezTo>
                  <a:pt x="7655641" y="36091"/>
                  <a:pt x="7667021" y="32365"/>
                  <a:pt x="7879080" y="9550"/>
                </a:cubicBezTo>
                <a:cubicBezTo>
                  <a:pt x="8091139" y="-13265"/>
                  <a:pt x="8161508" y="17965"/>
                  <a:pt x="8348472" y="10119"/>
                </a:cubicBezTo>
                <a:cubicBezTo>
                  <a:pt x="8535436" y="2273"/>
                  <a:pt x="9029229" y="34470"/>
                  <a:pt x="9220200" y="11176"/>
                </a:cubicBezTo>
                <a:cubicBezTo>
                  <a:pt x="9411171" y="-12118"/>
                  <a:pt x="9812599" y="3929"/>
                  <a:pt x="10058400" y="12192"/>
                </a:cubicBezTo>
              </a:path>
            </a:pathLst>
          </a:custGeom>
          <a:noFill/>
          <a:ln w="38100" cap="rnd">
            <a:solidFill>
              <a:srgbClr val="E94E24"/>
            </a:solidFill>
            <a:extLst>
              <a:ext uri="{C807C97D-BFC1-408E-A445-0C87EB9F89A2}">
                <ask:lineSketchStyleProps xmlns:ask="http://schemas.microsoft.com/office/drawing/2018/sketchyshapes" sd="3604603563">
                  <a:custGeom>
                    <a:avLst/>
                    <a:gdLst>
                      <a:gd name="connsiteX0" fmla="*/ 0 w 10058400"/>
                      <a:gd name="connsiteY0" fmla="*/ 0 h 12192"/>
                      <a:gd name="connsiteX1" fmla="*/ 10058400 w 10058400"/>
                      <a:gd name="connsiteY1" fmla="*/ 12192 h 1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58400" h="12192">
                        <a:moveTo>
                          <a:pt x="0" y="0"/>
                        </a:moveTo>
                        <a:lnTo>
                          <a:pt x="10058400" y="12192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49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6CF66C3-030D-B684-A039-CF91B9C57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9582" y="4453128"/>
            <a:ext cx="5496097" cy="1143000"/>
          </a:xfrm>
        </p:spPr>
        <p:txBody>
          <a:bodyPr/>
          <a:lstStyle/>
          <a:p>
            <a:pPr marL="90000" indent="-90000" algn="ctr"/>
            <a:r>
              <a:rPr lang="sv-SE" dirty="0"/>
              <a:t>Ren vinnare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4A9A89-0BC1-DA08-35CB-6A6EB6C99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sv-SE" dirty="0"/>
              <a:t>Kosttillskott</a:t>
            </a:r>
          </a:p>
        </p:txBody>
      </p:sp>
    </p:spTree>
    <p:extLst>
      <p:ext uri="{BB962C8B-B14F-4D97-AF65-F5344CB8AC3E}">
        <p14:creationId xmlns:p14="http://schemas.microsoft.com/office/powerpoint/2010/main" val="409591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31CC4-D0B8-BA33-76B8-D6AAC491F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EF1A37-46DF-D697-7AFA-D6F15A50C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667060"/>
          </a:xfrm>
        </p:spPr>
        <p:txBody>
          <a:bodyPr anchor="ctr"/>
          <a:lstStyle/>
          <a:p>
            <a:pPr algn="ctr"/>
            <a:r>
              <a:rPr lang="sv-SE" dirty="0"/>
              <a:t>Rätt eller fel?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8B4143-6463-FAF5-F900-262B53EA0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974" y="4375354"/>
            <a:ext cx="6492240" cy="2016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dirty="0"/>
              <a:t>Ett kosttillskott kan innehålla saker som inte står med på innehållsförteckningen.</a:t>
            </a:r>
          </a:p>
          <a:p>
            <a:pPr algn="ctr"/>
            <a:endParaRPr lang="sv-SE" dirty="0"/>
          </a:p>
          <a:p>
            <a:pPr marL="0" indent="0" algn="ctr">
              <a:buNone/>
            </a:pPr>
            <a:r>
              <a:rPr lang="sv-SE" dirty="0"/>
              <a:t>Något som är doping enligt </a:t>
            </a:r>
            <a:r>
              <a:rPr lang="sv-SE" dirty="0" err="1"/>
              <a:t>WADAs</a:t>
            </a:r>
            <a:r>
              <a:rPr lang="sv-SE" dirty="0"/>
              <a:t> dopinglista kan stå på innehållsförteckningen, MEN med ett annat namn.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48D7E35-423C-E43B-ED2F-B8CB8D01A6E7}"/>
              </a:ext>
            </a:extLst>
          </p:cNvPr>
          <p:cNvSpPr txBox="1"/>
          <p:nvPr/>
        </p:nvSpPr>
        <p:spPr>
          <a:xfrm>
            <a:off x="4807974" y="865239"/>
            <a:ext cx="65089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/>
              <a:t>Kosttillskott </a:t>
            </a:r>
            <a:r>
              <a:rPr lang="sv-SE" sz="2400" b="1" dirty="0"/>
              <a:t>som det </a:t>
            </a:r>
            <a:r>
              <a:rPr lang="sv-SE" sz="2400" b="1"/>
              <a:t>står ”100% dopingfri” </a:t>
            </a:r>
            <a:r>
              <a:rPr lang="sv-SE" sz="2400" b="1" dirty="0"/>
              <a:t>på, är alltid säkra för dig som idrottar att använda.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6F4D24-6510-77D0-053A-41CA6B44F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69" y="2101054"/>
            <a:ext cx="3578662" cy="3578662"/>
          </a:xfrm>
          <a:prstGeom prst="rect">
            <a:avLst/>
          </a:prstGeom>
        </p:spPr>
      </p:pic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AFEA0C1D-4116-00F4-3694-5FEB2CEB9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6263641"/>
            <a:ext cx="3200400" cy="315884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Klicka vidare för rätt svar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58C933D-9121-07E4-383C-AC402D0CE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882" y="2101054"/>
            <a:ext cx="1962424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F33A5-1AAB-2891-0DEC-E30CDC8DF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B76A6A-86ED-B217-6BA1-DD3AAFA74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Tänk på!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F77EFB-87C2-E7DD-02FE-96E68B1BC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8820"/>
            <a:ext cx="10058400" cy="3880274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Innan du använder ett kosttillskott, kolla noga vad som finns i det.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Skriv gärna ner vad du hittar.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Om du kan visa att du kollade och inte såg något förbjudet ämne,</a:t>
            </a:r>
            <a:br>
              <a:rPr lang="sv-SE" dirty="0"/>
            </a:br>
            <a:r>
              <a:rPr lang="sv-SE" dirty="0"/>
              <a:t>kan det hjälpa om du skulle lämna ett positivt dopingprov. 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Det kan kanske göra att avstängningen blir kortare.</a:t>
            </a:r>
            <a:br>
              <a:rPr lang="sv-SE" dirty="0"/>
            </a:b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446D216-EA60-BE07-692B-BC38C8ABB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180" y="1315064"/>
            <a:ext cx="2857500" cy="28575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3FE2A47-332F-85E8-ED34-0C0FFC899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680" y="3928957"/>
            <a:ext cx="2203040" cy="22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6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C1D55A1-E21A-641A-86BB-466467DDC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5591" y="2448232"/>
            <a:ext cx="5785286" cy="2880852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chemeClr val="tx1"/>
                </a:solidFill>
              </a:rPr>
              <a:t>Idrottare har fått positiva dopingprov för att de inte varit försiktiga med kosttillskott.</a:t>
            </a:r>
            <a:br>
              <a:rPr lang="sv-SE" sz="3200" dirty="0">
                <a:solidFill>
                  <a:schemeClr val="tx1"/>
                </a:solidFill>
              </a:rPr>
            </a:br>
            <a:br>
              <a:rPr lang="sv-SE" sz="3200" dirty="0">
                <a:solidFill>
                  <a:schemeClr val="tx1"/>
                </a:solidFill>
              </a:rPr>
            </a:br>
            <a:r>
              <a:rPr lang="sv-SE" sz="3200" dirty="0">
                <a:solidFill>
                  <a:schemeClr val="tx1"/>
                </a:solidFill>
              </a:rPr>
              <a:t>Det har hänt i hela världen, även i Sverige</a:t>
            </a:r>
          </a:p>
        </p:txBody>
      </p:sp>
    </p:spTree>
    <p:extLst>
      <p:ext uri="{BB962C8B-B14F-4D97-AF65-F5344CB8AC3E}">
        <p14:creationId xmlns:p14="http://schemas.microsoft.com/office/powerpoint/2010/main" val="934500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25A5A-597E-3ACE-1F80-72DD73DEA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FB39A3-1A57-840F-0243-C4470C7C8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Jag har koll på…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328D1B4-1B51-2A75-77B5-C7BE561E1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6" y="3011418"/>
            <a:ext cx="2590483" cy="2590483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8EB7247B-C0E4-5D95-C411-65DC8531C4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45573" y="1834614"/>
            <a:ext cx="4862221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/>
              <a:t>Att kosttillskott innebär en risk för mig som idrottar.</a:t>
            </a:r>
            <a:br>
              <a:rPr lang="sv-SE" altLang="sv-SE" dirty="0"/>
            </a:br>
            <a:br>
              <a:rPr lang="sv-SE" altLang="sv-SE" dirty="0"/>
            </a:br>
            <a:br>
              <a:rPr lang="sv-SE" altLang="sv-SE" dirty="0"/>
            </a:br>
            <a:br>
              <a:rPr lang="sv-SE" altLang="sv-SE" dirty="0"/>
            </a:b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v-SE" altLang="sv-SE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v-SE" altLang="sv-SE" dirty="0"/>
              <a:t>Att </a:t>
            </a:r>
            <a:r>
              <a:rPr lang="sv-SE" dirty="0"/>
              <a:t>jag måste vara extra försiktig om jag  köper och använder kosttillskott.</a:t>
            </a:r>
            <a:br>
              <a:rPr lang="sv-SE" altLang="sv-SE" dirty="0"/>
            </a:br>
            <a:endParaRPr lang="sv-SE" alt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938A3B8-6CE6-FC41-86C8-2036370F7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84976" y="1478420"/>
            <a:ext cx="1401939" cy="140193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CA80E6C-E825-4B30-6564-996F8555F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2856" y="3608608"/>
            <a:ext cx="1396105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0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33DE4E-00BD-8721-0847-0D65FAC56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i="1" dirty="0"/>
              <a:t>Bilder: </a:t>
            </a:r>
            <a:r>
              <a:rPr lang="sv-SE" sz="2000" i="1" dirty="0" err="1"/>
              <a:t>Papunets</a:t>
            </a:r>
            <a:r>
              <a:rPr lang="sv-SE" sz="2000" i="1" dirty="0"/>
              <a:t> </a:t>
            </a:r>
            <a:r>
              <a:rPr lang="sv-SE" sz="2000" i="1" dirty="0" err="1"/>
              <a:t>bildbank</a:t>
            </a:r>
            <a:r>
              <a:rPr lang="sv-SE" sz="2000" i="1" dirty="0"/>
              <a:t>, papunet.net, Elina </a:t>
            </a:r>
            <a:r>
              <a:rPr lang="sv-SE" sz="2000" i="1" dirty="0" err="1"/>
              <a:t>Vanninen</a:t>
            </a:r>
            <a:r>
              <a:rPr lang="sv-SE" sz="2000" i="1" dirty="0"/>
              <a:t>, </a:t>
            </a:r>
            <a:r>
              <a:rPr lang="sv-SE" sz="2000" dirty="0" err="1"/>
              <a:t>Annakaisa</a:t>
            </a:r>
            <a:r>
              <a:rPr lang="sv-SE" sz="2000" dirty="0"/>
              <a:t> Ojanen, </a:t>
            </a:r>
            <a:r>
              <a:rPr lang="sv-SE" sz="2000" i="1" dirty="0"/>
              <a:t>Sergio </a:t>
            </a:r>
            <a:r>
              <a:rPr lang="sv-SE" sz="2000" i="1" dirty="0" err="1"/>
              <a:t>Palao</a:t>
            </a:r>
            <a:r>
              <a:rPr lang="sv-SE" sz="2000" i="1" dirty="0"/>
              <a:t> / ARASAAC, </a:t>
            </a:r>
            <a:r>
              <a:rPr lang="sv-SE" sz="2000" i="1" dirty="0" err="1"/>
              <a:t>Kuvako</a:t>
            </a:r>
            <a:r>
              <a:rPr lang="sv-SE" sz="2000" i="1" dirty="0"/>
              <a:t>, </a:t>
            </a:r>
            <a:r>
              <a:rPr lang="sv-SE" sz="2000" i="1" dirty="0" err="1"/>
              <a:t>Mulberry</a:t>
            </a:r>
            <a:r>
              <a:rPr lang="sv-SE" sz="2000" i="1" dirty="0"/>
              <a:t> Symbols och </a:t>
            </a:r>
            <a:r>
              <a:rPr lang="sv-SE" sz="2000" i="1" dirty="0" err="1"/>
              <a:t>Sclera</a:t>
            </a:r>
            <a:r>
              <a:rPr lang="sv-SE" sz="2000" i="1" dirty="0"/>
              <a:t>. Vissa bilder är redigerade från originalversion.</a:t>
            </a:r>
            <a:br>
              <a:rPr lang="sv-SE" sz="2000" i="1" dirty="0"/>
            </a:br>
            <a:br>
              <a:rPr lang="sv-SE" sz="2000" i="1" dirty="0"/>
            </a:br>
            <a:r>
              <a:rPr lang="sv-SE" sz="2000" i="1" dirty="0"/>
              <a:t>Logga: Antidoping Sverige, WADA samt Riksidrottsförbundet hämtade från respektive webbplats.</a:t>
            </a:r>
            <a:br>
              <a:rPr lang="sv-SE" sz="2000" i="1" dirty="0"/>
            </a:br>
            <a:br>
              <a:rPr lang="sv-SE" sz="2000" i="1" dirty="0"/>
            </a:br>
            <a:r>
              <a:rPr lang="sv-SE" sz="2000" i="1" dirty="0"/>
              <a:t>Foto: Antidoping Sverige</a:t>
            </a:r>
          </a:p>
          <a:p>
            <a:pPr marL="0" indent="0">
              <a:buNone/>
            </a:pPr>
            <a:endParaRPr lang="sv-SE" sz="2000" i="1" dirty="0"/>
          </a:p>
          <a:p>
            <a:pPr marL="0" indent="0">
              <a:buNone/>
            </a:pPr>
            <a:r>
              <a:rPr lang="sv-SE" sz="2000" i="1" dirty="0"/>
              <a:t>Materialet är framtaget av Antidoping Sverige.</a:t>
            </a:r>
          </a:p>
          <a:p>
            <a:pPr marL="0" indent="0">
              <a:buNone/>
            </a:pPr>
            <a:endParaRPr lang="sv-SE" i="1" dirty="0"/>
          </a:p>
          <a:p>
            <a:pPr marL="0" indent="0">
              <a:buNone/>
            </a:pP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110328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67909-7112-B93B-95F6-D6DEEB05A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D706E9-180D-B829-1A3E-1B276DE8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Kosttillskott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D94B35-6A67-D266-03C4-02B1DD545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8820"/>
            <a:ext cx="7643597" cy="3880274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sv-SE" dirty="0"/>
              <a:t>Vissa idrottare äter kosttillskott.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sv-SE" dirty="0"/>
              <a:t>Kosttillskott används ofta som tillägg till vanlig mat för att få i sig fler näringsämnen. 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sv-SE" dirty="0"/>
              <a:t>Men kosttillskott kan innehålla många olika saker.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sv-SE" dirty="0"/>
              <a:t>Antidoping Sverige kan inte lova att ett kosttillskott inte innehåller något ämne som är doping.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72EF094-843B-9FD7-D783-316B79EC8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204" y="2605549"/>
            <a:ext cx="2221476" cy="22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2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9C23B8-A518-1015-195D-45654615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Kosttillskott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23092A-35AB-8454-B09E-A258ACD9D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8820"/>
            <a:ext cx="6965172" cy="3880274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sv-SE" dirty="0"/>
              <a:t>Om du väljer att äta kosttillskott finns det risker.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Det är för att kosttillskott ibland innehåller ämnen som är doping.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Ska du äta kosttillskott, kom ihåg;</a:t>
            </a:r>
          </a:p>
          <a:p>
            <a:pPr marL="108000">
              <a:lnSpc>
                <a:spcPct val="100000"/>
              </a:lnSpc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v-SE" dirty="0"/>
              <a:t>Du riskerar att få i dig andra ämnen än du tänkt.</a:t>
            </a:r>
          </a:p>
          <a:p>
            <a:pPr marL="108000">
              <a:lnSpc>
                <a:spcPct val="100000"/>
              </a:lnSpc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v-SE" dirty="0"/>
              <a:t>Du riskerar att få i dig saker som är doping.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0A1D12F-2274-4DE9-E3BF-7253B1AE0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063" y="2261965"/>
            <a:ext cx="2430657" cy="243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EDF91-8B9A-D024-0BCE-7948AAABC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A26508-150B-A3A7-8B23-84D3EA0B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kan du göra själv?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359836-13DF-A1AD-6A74-81317DBE7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025446"/>
            <a:ext cx="7358462" cy="3843648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sv-SE" dirty="0"/>
              <a:t>Fundera på om du verkligen behöver kosttillskott.</a:t>
            </a:r>
            <a:br>
              <a:rPr lang="sv-SE" dirty="0"/>
            </a:br>
            <a:r>
              <a:rPr lang="sv-SE" dirty="0"/>
              <a:t>Oftast räcker det med att äta bra mat. 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sv-SE" dirty="0"/>
              <a:t>Ta hjälp av någon som kan mycket om kosttillskott och doping innan du bestämmer dig för att ta kosttillskott.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sv-SE" dirty="0"/>
              <a:t>Läs alltid innehållsförteckningen noga och ta hjälp om du inte är säker på vad som står där.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6BFC257-1AA9-678D-F2C8-4CD373C44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641" y="1737360"/>
            <a:ext cx="2189039" cy="2189039"/>
          </a:xfrm>
          <a:prstGeom prst="rect">
            <a:avLst/>
          </a:prstGeom>
        </p:spPr>
      </p:pic>
      <p:grpSp>
        <p:nvGrpSpPr>
          <p:cNvPr id="10" name="Grupp 9">
            <a:extLst>
              <a:ext uri="{FF2B5EF4-FFF2-40B4-BE49-F238E27FC236}">
                <a16:creationId xmlns:a16="http://schemas.microsoft.com/office/drawing/2014/main" id="{18268265-3BD7-7B6D-7AB5-A99403DF1092}"/>
              </a:ext>
            </a:extLst>
          </p:cNvPr>
          <p:cNvGrpSpPr/>
          <p:nvPr/>
        </p:nvGrpSpPr>
        <p:grpSpPr>
          <a:xfrm>
            <a:off x="8966641" y="3947270"/>
            <a:ext cx="2261609" cy="1429886"/>
            <a:chOff x="8713469" y="4412225"/>
            <a:chExt cx="2686631" cy="1535527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176C4D95-7BC2-C65A-80DC-CBCB7D659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3469" y="4412225"/>
              <a:ext cx="1535527" cy="1535527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B828E421-9C50-2D15-CA7B-CB0626BEA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48996" y="4543507"/>
              <a:ext cx="1151104" cy="1154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59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2DC5C-F3B9-C1F4-BBBE-FA76EC3AC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A10508-CBE8-2D21-912D-08213BA8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082413" cy="1962028"/>
          </a:xfrm>
        </p:spPr>
        <p:txBody>
          <a:bodyPr anchor="ctr"/>
          <a:lstStyle/>
          <a:p>
            <a:pPr algn="ctr"/>
            <a:r>
              <a:rPr lang="sv-SE" dirty="0"/>
              <a:t>Är sportdryck och olika bars kosttillskott?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D444EF-AA8F-6DAC-CACA-24120BA74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4218038"/>
            <a:ext cx="6492240" cy="1771281"/>
          </a:xfrm>
        </p:spPr>
        <p:txBody>
          <a:bodyPr/>
          <a:lstStyle/>
          <a:p>
            <a:pPr algn="ctr"/>
            <a:r>
              <a:rPr lang="sv-SE" sz="3600" b="1" dirty="0"/>
              <a:t>JA </a:t>
            </a:r>
          </a:p>
          <a:p>
            <a:endParaRPr lang="sv-SE" dirty="0"/>
          </a:p>
          <a:p>
            <a:pPr algn="ctr"/>
            <a:r>
              <a:rPr lang="sv-SE" dirty="0"/>
              <a:t>De hör till kategorin energitillskott.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E0EE72B-B7B5-7AC3-A6FE-2B4A63903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3" y="2330245"/>
            <a:ext cx="3574026" cy="3574026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7E3532-83E7-F290-1D49-49C3C27A2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6263641"/>
            <a:ext cx="3200400" cy="315884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Klicka vidare för rätt svar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60D4258-142E-267B-58E4-AD894109C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402" y="1868291"/>
            <a:ext cx="2038635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7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A7558-7BD5-E04C-FE8C-2B35B4BE5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7E411B-9A0B-34E2-59C9-E2CC7D52B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962028"/>
          </a:xfrm>
        </p:spPr>
        <p:txBody>
          <a:bodyPr anchor="ctr"/>
          <a:lstStyle/>
          <a:p>
            <a:pPr algn="ctr"/>
            <a:r>
              <a:rPr lang="sv-SE" dirty="0"/>
              <a:t>Är järn och </a:t>
            </a:r>
            <a:r>
              <a:rPr lang="sv-SE" dirty="0" err="1"/>
              <a:t>kalciumtabletter</a:t>
            </a:r>
            <a:r>
              <a:rPr lang="sv-SE" dirty="0"/>
              <a:t> kosttillskott?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C2999A-C763-0926-FF8E-C81B0E209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4218038"/>
            <a:ext cx="6492240" cy="1771281"/>
          </a:xfrm>
        </p:spPr>
        <p:txBody>
          <a:bodyPr/>
          <a:lstStyle/>
          <a:p>
            <a:pPr algn="ctr"/>
            <a:r>
              <a:rPr lang="sv-SE" sz="3600" b="1" dirty="0"/>
              <a:t>JA </a:t>
            </a:r>
          </a:p>
          <a:p>
            <a:endParaRPr lang="sv-SE" dirty="0"/>
          </a:p>
          <a:p>
            <a:pPr algn="ctr"/>
            <a:r>
              <a:rPr lang="sv-SE" dirty="0"/>
              <a:t>De hör till kategorin vitamin- och mineraltillskott.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AEB3EA3-11C8-9E2A-2A49-7D9030A5B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87" y="2415293"/>
            <a:ext cx="3574026" cy="3574026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38EEBA-3FF3-D9CD-23B9-EFCAF6785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6263641"/>
            <a:ext cx="3200400" cy="315884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Klicka vidare för rätt svar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FE2F451-8F8E-BF23-14B7-9E8AB6799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402" y="1868291"/>
            <a:ext cx="2038635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A4805-9122-7D58-D7EB-099DD3BCC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201038-BE32-945F-2CE9-CD07273F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962028"/>
          </a:xfrm>
        </p:spPr>
        <p:txBody>
          <a:bodyPr anchor="ctr"/>
          <a:lstStyle/>
          <a:p>
            <a:pPr algn="ctr"/>
            <a:r>
              <a:rPr lang="sv-SE" dirty="0"/>
              <a:t>Är koffein och </a:t>
            </a:r>
            <a:r>
              <a:rPr lang="sv-SE" dirty="0" err="1"/>
              <a:t>kreatin</a:t>
            </a:r>
            <a:r>
              <a:rPr lang="sv-SE" dirty="0"/>
              <a:t> kosttillskott?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FC76B6-63C2-2546-88F9-BDC8432AE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4218038"/>
            <a:ext cx="6492240" cy="204560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v-SE" sz="3600" b="1" dirty="0"/>
              <a:t>JA</a:t>
            </a:r>
            <a:endParaRPr lang="sv-SE" dirty="0"/>
          </a:p>
          <a:p>
            <a:pPr algn="ctr"/>
            <a:r>
              <a:rPr lang="sv-SE" dirty="0"/>
              <a:t>De hör till kategorin prestationshöjande kosttillskott.</a:t>
            </a:r>
          </a:p>
          <a:p>
            <a:pPr algn="ctr"/>
            <a:endParaRPr lang="sv-SE" dirty="0"/>
          </a:p>
          <a:p>
            <a:pPr algn="ctr"/>
            <a:r>
              <a:rPr lang="sv-SE" dirty="0"/>
              <a:t>Det är kosttillskott i den här kategorin som har högst risk för att innehålla doping.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6128070-6EFF-A631-3A40-3B5640EEF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87" y="2340078"/>
            <a:ext cx="3574026" cy="3574026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178E99-B379-8316-1556-33AF2DD15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6263641"/>
            <a:ext cx="3200400" cy="315884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Klicka vidare för rätt svar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C666EBC-2DE3-056D-CDFE-D30583762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402" y="1868291"/>
            <a:ext cx="2038635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5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CD0EC-4733-CF61-5ACB-8D827255B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9442CE-E4E5-7178-E847-31F7B94B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Kosttillskott med risk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2EEE65-B4CD-1192-8F20-298AD1801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66452"/>
            <a:ext cx="10058400" cy="3902642"/>
          </a:xfrm>
        </p:spPr>
        <p:txBody>
          <a:bodyPr>
            <a:normAutofit lnSpcReduction="10000"/>
          </a:bodyPr>
          <a:lstStyle/>
          <a:p>
            <a:r>
              <a:rPr lang="sv-SE" dirty="0"/>
              <a:t>Vissa sorters kosttillskott har högre risk att innehålla doping.</a:t>
            </a:r>
          </a:p>
          <a:p>
            <a:endParaRPr lang="sv-SE" dirty="0"/>
          </a:p>
          <a:p>
            <a:r>
              <a:rPr lang="sv-SE" dirty="0"/>
              <a:t>Här kommer några saker som kan stå på kosttillskott och som du ska vara extra försiktig med:</a:t>
            </a:r>
          </a:p>
          <a:p>
            <a:endParaRPr lang="sv-SE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Har en uppiggande effekt (det ska göra att du känner dig pigg)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Fettförbränning och viktminskning (det ska göra att du väger mindre)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Bygger stora muskler (det ska göra att du blir starkare)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18496D7-0317-99DB-275B-6AA980B30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584" y="3246998"/>
            <a:ext cx="2622096" cy="262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21570-C47B-BF54-0C5D-3DF02C0C7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5851CD-7CBE-382C-82F2-4F26D831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Kosttillskott med risk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2850CA-9B2F-F65D-4262-EA40F18F6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8820"/>
            <a:ext cx="10058400" cy="3880274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Alla kosttillskott kan innehålla ämnen som är förbjudna (enligt dopinglistan).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Därför finns det alltid en risk att få i sig doping.</a:t>
            </a:r>
            <a:br>
              <a:rPr lang="sv-SE" dirty="0"/>
            </a:br>
            <a:endParaRPr lang="sv-SE" dirty="0"/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Det bästa är att äta vanlig, varierad mat.</a:t>
            </a:r>
            <a:br>
              <a:rPr lang="sv-SE" dirty="0"/>
            </a:br>
            <a:endParaRPr lang="sv-SE" dirty="0"/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Olika kosttillskott har olika stor risk.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037879E-9318-864F-E047-3CC256FCE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036" y="2629963"/>
            <a:ext cx="2694535" cy="315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97369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ADSE">
      <a:dk1>
        <a:srgbClr val="000000"/>
      </a:dk1>
      <a:lt1>
        <a:sysClr val="window" lastClr="FFFFFF"/>
      </a:lt1>
      <a:dk2>
        <a:srgbClr val="E94E24"/>
      </a:dk2>
      <a:lt2>
        <a:srgbClr val="FDEDED"/>
      </a:lt2>
      <a:accent1>
        <a:srgbClr val="E94E24"/>
      </a:accent1>
      <a:accent2>
        <a:srgbClr val="FDEDED"/>
      </a:accent2>
      <a:accent3>
        <a:srgbClr val="006689"/>
      </a:accent3>
      <a:accent4>
        <a:srgbClr val="7A1B4E"/>
      </a:accent4>
      <a:accent5>
        <a:srgbClr val="4D4092"/>
      </a:accent5>
      <a:accent6>
        <a:srgbClr val="FFFFFF"/>
      </a:accent6>
      <a:hlink>
        <a:srgbClr val="4D4092"/>
      </a:hlink>
      <a:folHlink>
        <a:srgbClr val="4D409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Återblick">
  <a:themeElements>
    <a:clrScheme name="ADSE">
      <a:dk1>
        <a:srgbClr val="000000"/>
      </a:dk1>
      <a:lt1>
        <a:sysClr val="window" lastClr="FFFFFF"/>
      </a:lt1>
      <a:dk2>
        <a:srgbClr val="E94E24"/>
      </a:dk2>
      <a:lt2>
        <a:srgbClr val="FDEDED"/>
      </a:lt2>
      <a:accent1>
        <a:srgbClr val="E94E24"/>
      </a:accent1>
      <a:accent2>
        <a:srgbClr val="FDEDED"/>
      </a:accent2>
      <a:accent3>
        <a:srgbClr val="006689"/>
      </a:accent3>
      <a:accent4>
        <a:srgbClr val="7A1B4E"/>
      </a:accent4>
      <a:accent5>
        <a:srgbClr val="4D4092"/>
      </a:accent5>
      <a:accent6>
        <a:srgbClr val="FFFFFF"/>
      </a:accent6>
      <a:hlink>
        <a:srgbClr val="4D4092"/>
      </a:hlink>
      <a:folHlink>
        <a:srgbClr val="4D40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ilt soli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AD5A3B6FC8C245BB9B9F60BD2F4CE0" ma:contentTypeVersion="25" ma:contentTypeDescription="Skapa ett nytt dokument." ma:contentTypeScope="" ma:versionID="785433058509ce39a15af303e51157c8">
  <xsd:schema xmlns:xsd="http://www.w3.org/2001/XMLSchema" xmlns:xs="http://www.w3.org/2001/XMLSchema" xmlns:p="http://schemas.microsoft.com/office/2006/metadata/properties" xmlns:ns1="http://schemas.microsoft.com/sharepoint/v3" xmlns:ns2="3ac4b176-3c80-4de3-944b-46d080a6b84a" xmlns:ns3="b7052be4-626e-4a2b-8773-25c1145cd320" targetNamespace="http://schemas.microsoft.com/office/2006/metadata/properties" ma:root="true" ma:fieldsID="ddcf241629bc4bf27233bd00380a2c86" ns1:_="" ns2:_="" ns3:_="">
    <xsd:import namespace="http://schemas.microsoft.com/sharepoint/v3"/>
    <xsd:import namespace="3ac4b176-3c80-4de3-944b-46d080a6b84a"/>
    <xsd:import namespace="b7052be4-626e-4a2b-8773-25c1145cd3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Kommenta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genskaper för enhetlig efterlevnadsprincip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Gränssnittsåtgärd för enhetlig efterlevnadsprincip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4b176-3c80-4de3-944b-46d080a6b8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eringar" ma:readOnly="false" ma:fieldId="{5cf76f15-5ced-4ddc-b409-7134ff3c332f}" ma:taxonomyMulti="true" ma:sspId="16976cd2-b505-4f72-8103-3a59d9c439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6" nillable="true" ma:displayName="Kommentar" ma:format="Dropdown" ma:internalName="Kommentar">
      <xsd:simpleType>
        <xsd:restriction base="dms:Note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052be4-626e-4a2b-8773-25c1145cd3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68f8bbf-6303-4e47-aaeb-2d0ee74f9f95}" ma:internalName="TaxCatchAll" ma:showField="CatchAllData" ma:web="b7052be4-626e-4a2b-8773-25c1145cd3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Kommentar xmlns="3ac4b176-3c80-4de3-944b-46d080a6b84a" xsi:nil="true"/>
    <_ip_UnifiedCompliancePolicyProperties xmlns="http://schemas.microsoft.com/sharepoint/v3" xsi:nil="true"/>
    <TaxCatchAll xmlns="b7052be4-626e-4a2b-8773-25c1145cd320" xsi:nil="true"/>
    <lcf76f155ced4ddcb4097134ff3c332f xmlns="3ac4b176-3c80-4de3-944b-46d080a6b84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FCE8CD-B827-454C-989C-B6A5172F8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c4b176-3c80-4de3-944b-46d080a6b84a"/>
    <ds:schemaRef ds:uri="b7052be4-626e-4a2b-8773-25c1145cd3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27FF45-CCD7-4998-BB07-4B196CEE79A8}">
  <ds:schemaRefs>
    <ds:schemaRef ds:uri="http://purl.org/dc/elements/1.1/"/>
    <ds:schemaRef ds:uri="http://schemas.microsoft.com/office/2006/documentManagement/types"/>
    <ds:schemaRef ds:uri="b7052be4-626e-4a2b-8773-25c1145cd320"/>
    <ds:schemaRef ds:uri="http://schemas.microsoft.com/sharepoint/v3"/>
    <ds:schemaRef ds:uri="http://www.w3.org/XML/1998/namespace"/>
    <ds:schemaRef ds:uri="http://purl.org/dc/terms/"/>
    <ds:schemaRef ds:uri="3ac4b176-3c80-4de3-944b-46d080a6b84a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9D01C0F-1E2D-4E22-9286-CE821C97133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7f1040e-456f-493a-b8d1-d83d313ac3e0}" enabled="1" method="Standard" siteId="{3c9bb985-cdc2-4b04-92f5-c19aeefa084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601</Words>
  <Application>Microsoft Office PowerPoint</Application>
  <PresentationFormat>Bredbild</PresentationFormat>
  <Paragraphs>64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Wingdings</vt:lpstr>
      <vt:lpstr>Anpassad formgivning</vt:lpstr>
      <vt:lpstr>Återblick</vt:lpstr>
      <vt:lpstr>PowerPoint-presentation</vt:lpstr>
      <vt:lpstr>Kosttillskott</vt:lpstr>
      <vt:lpstr>Kosttillskott</vt:lpstr>
      <vt:lpstr>Vad kan du göra själv?</vt:lpstr>
      <vt:lpstr>Är sportdryck och olika bars kosttillskott?</vt:lpstr>
      <vt:lpstr>Är järn och kalciumtabletter kosttillskott?</vt:lpstr>
      <vt:lpstr>Är koffein och kreatin kosttillskott?</vt:lpstr>
      <vt:lpstr>Kosttillskott med risk</vt:lpstr>
      <vt:lpstr>Kosttillskott med risk</vt:lpstr>
      <vt:lpstr>Rätt eller fel?</vt:lpstr>
      <vt:lpstr>Tänk på!</vt:lpstr>
      <vt:lpstr>PowerPoint-presentation</vt:lpstr>
      <vt:lpstr>Jag har koll på…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Fanny Iselidh</dc:creator>
  <cp:lastModifiedBy>Josefine Wennerhult</cp:lastModifiedBy>
  <cp:revision>1</cp:revision>
  <dcterms:created xsi:type="dcterms:W3CDTF">2025-12-04T11:28:49Z</dcterms:created>
  <dcterms:modified xsi:type="dcterms:W3CDTF">2026-05-19T11:31:10Z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0x010100ABAD5A3B6FC8C245BB9B9F60BD2F4CE0</vt:lpwstr>
  </property>
  <property fmtid="{D5CDD505-2E9C-101B-9397-08002B2CF9AE}" pid="3" name="MediaServiceImageTags">
    <vt:lpwstr/>
  </property>
</Properties>
</file>